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2.jpg" ContentType="image/jp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7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8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A993E-0FC1-413F-8BDF-B5B472642B72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012D2-C34C-4B22-AACA-72424E3A4B8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5701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2156D-62B7-4908-BCA0-FDACC3B9063A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812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82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92240" y="457200"/>
            <a:ext cx="4754880" cy="4709160"/>
          </a:xfrm>
          <a:prstGeom prst="roundRect">
            <a:avLst/>
          </a:prstGeom>
          <a:solidFill>
            <a:srgbClr val="0D111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a_clean_product_studio_render_on_a_dark_black_back_1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1223010"/>
            <a:ext cx="3931920" cy="2948940"/>
          </a:xfrm>
          <a:prstGeom prst="rect">
            <a:avLst/>
          </a:prstGeom>
        </p:spPr>
      </p:pic>
      <p:pic>
        <p:nvPicPr>
          <p:cNvPr id="4" name="Picture 3" descr="dampf-logo-white-180x80-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" y="502920"/>
            <a:ext cx="1069848" cy="475488"/>
          </a:xfrm>
          <a:prstGeom prst="rect">
            <a:avLst/>
          </a:prstGeom>
        </p:spPr>
      </p:pic>
      <p:pic>
        <p:nvPicPr>
          <p:cNvPr id="5" name="Picture 4" descr="1e54a9e0-334c-5592-a505-b70ff596d2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370" y="1828800"/>
            <a:ext cx="1413994" cy="685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8368" y="2779776"/>
            <a:ext cx="457200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200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291840"/>
            <a:ext cx="50292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0">
                <a:solidFill>
                  <a:srgbClr val="F2F4F7"/>
                </a:solidFill>
                <a:latin typeface="Aptos"/>
              </a:rPr>
              <a:t>Competitor analysis • Distributor value • Applications • Value proposition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5715000"/>
            <a:ext cx="3200400" cy="1828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Prepared for: NID – 07-2026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4005072"/>
            <a:ext cx="2926080" cy="685800"/>
          </a:xfrm>
          <a:prstGeom prst="roundRect">
            <a:avLst/>
          </a:prstGeom>
          <a:solidFill>
            <a:srgbClr val="0D111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68680" y="4187952"/>
            <a:ext cx="25603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F2F4F7"/>
                </a:solidFill>
                <a:latin typeface="Aptos"/>
              </a:rPr>
              <a:t>1 product, 3 deployment modes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4462272"/>
            <a:ext cx="2560320" cy="1828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000" b="0">
                <a:solidFill>
                  <a:srgbClr val="C69C59"/>
                </a:solidFill>
                <a:latin typeface="Aptos"/>
              </a:rPr>
              <a:t>Standalone · Distributed · Integrated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Value proposition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Why Omega is different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234440"/>
            <a:ext cx="498348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1536192"/>
            <a:ext cx="4389120" cy="31089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700" b="1">
                <a:solidFill>
                  <a:srgbClr val="C69C59"/>
                </a:solidFill>
                <a:latin typeface="Aptos"/>
              </a:rPr>
              <a:t>Why Omega is different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965960"/>
            <a:ext cx="4480560" cy="31089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One affordable product for several room-level audio needs</a:t>
            </a:r>
          </a:p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Project-friendly price for repeatable roll-outs</a:t>
            </a:r>
          </a:p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Works with the distributor’s own speaker portfolio</a:t>
            </a:r>
          </a:p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Integration paths for AV, IPTV, automation and room control</a:t>
            </a:r>
          </a:p>
          <a:p>
            <a:pPr>
              <a:buChar char="•"/>
              <a:defRPr sz="1100">
                <a:solidFill>
                  <a:srgbClr val="F2F4F7"/>
                </a:solidFill>
                <a:latin typeface="Aptos"/>
              </a:defRPr>
            </a:pPr>
            <a:r>
              <a:t>Bridge between consumer streaming and pro-audio installations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89320" y="1234440"/>
            <a:ext cx="2514600" cy="173736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172200" y="1417320"/>
            <a:ext cx="2148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For the hotel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1764792"/>
            <a:ext cx="214884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00" b="0">
                <a:solidFill>
                  <a:srgbClr val="B6BEC9"/>
                </a:solidFill>
                <a:latin typeface="Aptos"/>
              </a:rPr>
              <a:t>Better guest audio without turning the room into a consumer-app ecosystem.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23960" y="1234440"/>
            <a:ext cx="2514600" cy="173736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006840" y="1417320"/>
            <a:ext cx="2148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For the integrator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06840" y="1764792"/>
            <a:ext cx="214884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00" b="0">
                <a:solidFill>
                  <a:srgbClr val="B6BEC9"/>
                </a:solidFill>
                <a:latin typeface="Aptos"/>
              </a:rPr>
              <a:t>A controllable component that adds technical value and commissioning work.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89320" y="3383280"/>
            <a:ext cx="2514600" cy="173736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72200" y="3566160"/>
            <a:ext cx="2148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For the distributor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2200" y="3913632"/>
            <a:ext cx="214884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00" b="0">
                <a:solidFill>
                  <a:srgbClr val="B6BEC9"/>
                </a:solidFill>
                <a:latin typeface="Aptos"/>
              </a:rPr>
              <a:t>A portfolio gap-filler that can create project volume and increase speaker sales.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823960" y="3383280"/>
            <a:ext cx="2514600" cy="173736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006840" y="3566160"/>
            <a:ext cx="2148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For the consultant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06840" y="3913632"/>
            <a:ext cx="214884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00" b="0">
                <a:solidFill>
                  <a:srgbClr val="B6BEC9"/>
                </a:solidFill>
                <a:latin typeface="Aptos"/>
              </a:rPr>
              <a:t>A clean room-level solution where TV audio, streaming and integration are covered.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Omega’s competitive strength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Residential simplicity + professional control for hospitality and luxury villa projects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1266443"/>
            <a:ext cx="1069848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400" b="1" dirty="0">
                <a:solidFill>
                  <a:srgbClr val="F2F4F7"/>
                </a:solidFill>
                <a:latin typeface="Aptos"/>
              </a:rPr>
              <a:t>Do not position Omega as a “better Sonos” or a more mature </a:t>
            </a:r>
            <a:r>
              <a:rPr sz="1400" b="1" dirty="0" err="1">
                <a:solidFill>
                  <a:srgbClr val="F2F4F7"/>
                </a:solidFill>
                <a:latin typeface="Aptos"/>
              </a:rPr>
              <a:t>BluOS</a:t>
            </a:r>
            <a:r>
              <a:rPr sz="1400" b="1" dirty="0">
                <a:solidFill>
                  <a:srgbClr val="F2F4F7"/>
                </a:solidFill>
                <a:latin typeface="Aptos"/>
              </a:rPr>
              <a:t> ecosystem. Position it as a configurable room-audio building block.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1874519"/>
            <a:ext cx="3474720" cy="30632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41247" y="2084831"/>
            <a:ext cx="306324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400" b="1">
                <a:solidFill>
                  <a:srgbClr val="C69C59"/>
                </a:solidFill>
                <a:latin typeface="Aptos"/>
              </a:rPr>
              <a:t>Hospitality / Villa Operation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615184"/>
            <a:ext cx="3063240" cy="178308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Bluetooth name, PIN and pairing reset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Input enable / disable and source behaviour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Volume limits, EQ and hidden installation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Simple use for owner, guest or rental user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98848" y="1874519"/>
            <a:ext cx="3474720" cy="30632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00016" y="2084831"/>
            <a:ext cx="306324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400" b="1">
                <a:solidFill>
                  <a:srgbClr val="C69C59"/>
                </a:solidFill>
                <a:latin typeface="Aptos"/>
              </a:rPr>
              <a:t>Integration-Ready Control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0016" y="2615184"/>
            <a:ext cx="3063240" cy="178308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HTTP, TCP/IP, RS232 / UART and IR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DLNA / UPnP and player-status feedback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Controlled from IPTV, GRMS or automation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Own interface instead of consumer app dependency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57615" y="1874519"/>
            <a:ext cx="3474720" cy="30632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558784" y="2084831"/>
            <a:ext cx="306324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400" b="1">
                <a:solidFill>
                  <a:srgbClr val="C69C59"/>
                </a:solidFill>
                <a:latin typeface="Aptos"/>
              </a:rPr>
              <a:t>Project Flexibility &amp;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58784" y="2615184"/>
            <a:ext cx="3063240" cy="178308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HDMI ARC, Optical, RCA, USB-C, BT, streaming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Speaker out, sub out and RCA line-out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Amplifier, streamer / preamp or audio endpoint</a:t>
            </a:r>
          </a:p>
          <a:p>
            <a:pPr>
              <a:buChar char="•"/>
              <a:defRPr sz="950">
                <a:solidFill>
                  <a:srgbClr val="B6BEC9"/>
                </a:solidFill>
                <a:latin typeface="Aptos"/>
              </a:defRPr>
            </a:pPr>
            <a:r>
              <a:t>€499 MSRP supports repeatable roll-outs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5303520"/>
            <a:ext cx="10881360" cy="64008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14400" y="5513832"/>
            <a:ext cx="10332720" cy="1828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F2F4F7"/>
                </a:solidFill>
                <a:latin typeface="Aptos"/>
              </a:rPr>
              <a:t>Value proposition: Omega bridges consumer streaming and professional integration — easy for the user, configurable and controllable for the installer.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Consumer streaming vs commercial audio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Omega fills the room-level integration gap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828800"/>
            <a:ext cx="3337560" cy="24231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2057400"/>
            <a:ext cx="283464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400" b="1">
                <a:solidFill>
                  <a:srgbClr val="C69C59"/>
                </a:solidFill>
                <a:latin typeface="Aptos"/>
              </a:rPr>
              <a:t>Consumer streaming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450592"/>
            <a:ext cx="28346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100" b="1">
                <a:solidFill>
                  <a:srgbClr val="F2F4F7"/>
                </a:solidFill>
                <a:latin typeface="Aptos"/>
              </a:rPr>
              <a:t>Sonos / Bluesound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852928"/>
            <a:ext cx="283464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950" b="0">
                <a:solidFill>
                  <a:srgbClr val="B6BEC9"/>
                </a:solidFill>
                <a:latin typeface="Aptos"/>
              </a:rPr>
              <a:t>Strong app, strong brand and residential pull. Less ideal for controlled guest operation and project-specific integration.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1828800"/>
            <a:ext cx="3337560" cy="24231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663440" y="2057400"/>
            <a:ext cx="283464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400" b="1">
                <a:solidFill>
                  <a:srgbClr val="C69C59"/>
                </a:solidFill>
                <a:latin typeface="Aptos"/>
              </a:rPr>
              <a:t>Omega 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450592"/>
            <a:ext cx="28346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100" b="1">
                <a:solidFill>
                  <a:srgbClr val="F2F4F7"/>
                </a:solidFill>
                <a:latin typeface="Aptos"/>
              </a:rPr>
              <a:t>Room-level integration amplifier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852928"/>
            <a:ext cx="283464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950" b="0">
                <a:solidFill>
                  <a:srgbClr val="B6BEC9"/>
                </a:solidFill>
                <a:latin typeface="Aptos"/>
              </a:rPr>
              <a:t>TV + guest music + streaming + amplifier + control, with freedom to use the distributor’s own speakers and wider AV solution.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83879" y="1828800"/>
            <a:ext cx="3337560" cy="24231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412480" y="2057400"/>
            <a:ext cx="283464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400" b="1">
                <a:solidFill>
                  <a:srgbClr val="C69C59"/>
                </a:solidFill>
                <a:latin typeface="Aptos"/>
              </a:rPr>
              <a:t>Traditional commercial audio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2450592"/>
            <a:ext cx="28346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100" b="1">
                <a:solidFill>
                  <a:srgbClr val="F2F4F7"/>
                </a:solidFill>
                <a:latin typeface="Aptos"/>
              </a:rPr>
              <a:t>Rack systems / 70V / DSP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2852928"/>
            <a:ext cx="283464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950" b="0">
                <a:solidFill>
                  <a:srgbClr val="B6BEC9"/>
                </a:solidFill>
                <a:latin typeface="Aptos"/>
              </a:rPr>
              <a:t>Strong for central public-area audio. Often too large or too system-heavy for individual rooms and compact roll-outs.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4800600"/>
            <a:ext cx="10332720" cy="77724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43000" y="5065776"/>
            <a:ext cx="98755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F2F4F7"/>
                </a:solidFill>
                <a:latin typeface="Aptos"/>
              </a:rPr>
              <a:t>Omega brings modern streaming convenience into hospitality and commercial projects without the limitations of a closed consumer ecosystem or the complexity of a traditional centralized system.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Positioning against Sonos and Bluesound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Message for the market: Omega leads with hospitality fit, open integration, flexible I/O and roll-out economics.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1124712"/>
            <a:ext cx="11338560" cy="393192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1124712"/>
            <a:ext cx="182880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331720" y="1225296"/>
            <a:ext cx="23774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19" b="1">
                <a:solidFill>
                  <a:srgbClr val="080A0F"/>
                </a:solidFill>
                <a:latin typeface="Aptos"/>
              </a:rPr>
              <a:t>OMEGA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1225296"/>
            <a:ext cx="23774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19" b="1">
                <a:solidFill>
                  <a:srgbClr val="080A0F"/>
                </a:solidFill>
                <a:latin typeface="Aptos"/>
              </a:rPr>
              <a:t>SONOS AMP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86600" y="1225296"/>
            <a:ext cx="23774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19" b="1">
                <a:solidFill>
                  <a:srgbClr val="080A0F"/>
                </a:solidFill>
                <a:latin typeface="Aptos"/>
              </a:rPr>
              <a:t>BLUESOUND POWERNODE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64040" y="1225296"/>
            <a:ext cx="23774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19" b="1">
                <a:solidFill>
                  <a:srgbClr val="080A0F"/>
                </a:solidFill>
                <a:latin typeface="Aptos"/>
              </a:rPr>
              <a:t>BLUESOUND PRO B170S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1517904"/>
            <a:ext cx="182880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94360" y="1645919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Primary position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31720" y="151790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404872" y="15910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Hospitality / integration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709160" y="151790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782312" y="15910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Residential installed audio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086600" y="151790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159752" y="15910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Premium residential streaming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464040" y="151790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537192" y="15910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Commercial background music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2020824"/>
            <a:ext cx="182880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94360" y="214884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Amplifier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31720" y="202082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2404872" y="20939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2 × 50 W @ 4/8 Ω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709160" y="202082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782312" y="20939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2 × 125 W @ 8 Ω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086600" y="202082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159752" y="20939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2 × 100 W @ 8 Ω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464040" y="202082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9537192" y="20939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2 × 80 W @ 4/8 Ω; 70/100 V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20" y="2523744"/>
            <a:ext cx="182880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94360" y="265176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TV connection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331720" y="252374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2404872" y="259689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HDMI ARC + optical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709160" y="252374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782312" y="259689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HDMI ARC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086600" y="252374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7159752" y="259689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HDMI eARC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464040" y="252374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9537192" y="259689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No HDMI listed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02920" y="3026664"/>
            <a:ext cx="182880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594360" y="315468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Local sources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331720" y="302666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2404872" y="309981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BT, RCA, USB-A, USB-C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709160" y="302666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4782312" y="309981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RCA line-in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086600" y="302666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7159752" y="309981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BT, USB-C, analogue/digital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464040" y="302666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9537192" y="309981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Analogue + USB-A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3529584"/>
            <a:ext cx="182880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594360" y="365760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Open project control</a:t>
            </a:r>
          </a:p>
        </p:txBody>
      </p:sp>
      <p:sp>
        <p:nvSpPr>
          <p:cNvPr id="58" name="Rectangle 57"/>
          <p:cNvSpPr/>
          <p:nvPr/>
        </p:nvSpPr>
        <p:spPr>
          <a:xfrm>
            <a:off x="2331720" y="352958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2404872" y="360273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HTTP, TCP/IP, RS232/UART, IR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709160" y="352958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4782312" y="360273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Partner integrations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086600" y="352958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7159752" y="360273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Major control-system drivers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464040" y="352958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9537192" y="360273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Major control-system drivers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02920" y="4032504"/>
            <a:ext cx="182880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594360" y="416052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Line / sub outputs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331720" y="403250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2404872" y="41056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RCA line-out + sub-out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709160" y="403250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4782312" y="41056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Sub-out</a:t>
            </a:r>
          </a:p>
        </p:txBody>
      </p:sp>
      <p:sp>
        <p:nvSpPr>
          <p:cNvPr id="72" name="Rectangle 71"/>
          <p:cNvSpPr/>
          <p:nvPr/>
        </p:nvSpPr>
        <p:spPr>
          <a:xfrm>
            <a:off x="7086600" y="403250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7159752" y="41056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Sub / pre-out options</a:t>
            </a:r>
          </a:p>
        </p:txBody>
      </p:sp>
      <p:sp>
        <p:nvSpPr>
          <p:cNvPr id="74" name="Rectangle 73"/>
          <p:cNvSpPr/>
          <p:nvPr/>
        </p:nvSpPr>
        <p:spPr>
          <a:xfrm>
            <a:off x="9464040" y="4032504"/>
            <a:ext cx="2377440" cy="502920"/>
          </a:xfrm>
          <a:prstGeom prst="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9537192" y="410565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Sub-out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02920" y="4535424"/>
            <a:ext cx="182880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594360" y="4663440"/>
            <a:ext cx="164592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780" b="1">
                <a:solidFill>
                  <a:srgbClr val="F2F4F7"/>
                </a:solidFill>
                <a:latin typeface="Aptos"/>
              </a:rPr>
              <a:t>Strongest advantage</a:t>
            </a:r>
          </a:p>
        </p:txBody>
      </p:sp>
      <p:sp>
        <p:nvSpPr>
          <p:cNvPr id="78" name="Rectangle 77"/>
          <p:cNvSpPr/>
          <p:nvPr/>
        </p:nvSpPr>
        <p:spPr>
          <a:xfrm>
            <a:off x="2331720" y="453542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TextBox 78"/>
          <p:cNvSpPr txBox="1"/>
          <p:nvPr/>
        </p:nvSpPr>
        <p:spPr>
          <a:xfrm>
            <a:off x="2404872" y="46085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Flexible project building block (€499)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709160" y="453542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4782312" y="46085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Brand + mature app (€799)</a:t>
            </a:r>
          </a:p>
        </p:txBody>
      </p:sp>
      <p:sp>
        <p:nvSpPr>
          <p:cNvPr id="82" name="Rectangle 81"/>
          <p:cNvSpPr/>
          <p:nvPr/>
        </p:nvSpPr>
        <p:spPr>
          <a:xfrm>
            <a:off x="7086600" y="453542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/>
          <p:cNvSpPr txBox="1"/>
          <p:nvPr/>
        </p:nvSpPr>
        <p:spPr>
          <a:xfrm>
            <a:off x="7159752" y="46085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BluOS + premium Hi-Fi (€1199)</a:t>
            </a:r>
          </a:p>
        </p:txBody>
      </p:sp>
      <p:sp>
        <p:nvSpPr>
          <p:cNvPr id="84" name="Rectangle 83"/>
          <p:cNvSpPr/>
          <p:nvPr/>
        </p:nvSpPr>
        <p:spPr>
          <a:xfrm>
            <a:off x="9464040" y="4535424"/>
            <a:ext cx="2377440" cy="502920"/>
          </a:xfrm>
          <a:prstGeom prst="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9537192" y="4608576"/>
            <a:ext cx="2231136" cy="3931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ctr"/>
            <a:r>
              <a:rPr sz="720" b="0">
                <a:solidFill>
                  <a:srgbClr val="B6BEC9"/>
                </a:solidFill>
                <a:latin typeface="Aptos"/>
              </a:rPr>
              <a:t>Commercial ecosystem + 70/100 V (€1100–1400)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31520" y="5806440"/>
            <a:ext cx="1078992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C69C59"/>
                </a:solidFill>
                <a:latin typeface="Aptos"/>
              </a:rPr>
              <a:t>Message for the market: Sonos and Bluesound lead with their ecosystem. Omega leads with hospitality fit, open integration, flexible I/O and roll-out economics.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Established drivers or direct project control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Omega offers direct room-level control logic around the amplifier itself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325880"/>
            <a:ext cx="5074920" cy="40690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1627632"/>
            <a:ext cx="461772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F2F4F7"/>
                </a:solidFill>
                <a:latin typeface="Aptos"/>
              </a:rPr>
              <a:t>Sonos / Bluesound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057400"/>
            <a:ext cx="46177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C69C59"/>
                </a:solidFill>
                <a:latin typeface="Aptos"/>
              </a:rPr>
              <a:t>MATURE ECOSYSTEM ROUTE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2514600"/>
            <a:ext cx="4389120" cy="21945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Strong ready-made drivers for platforms such as Control4, Crestron, RTI and URC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Fast path for standard residential automation projects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Mature app and multiroom ecosystems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Less custom development for common use cases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1325880"/>
            <a:ext cx="5074920" cy="40690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629400" y="1627632"/>
            <a:ext cx="4617720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C69C59"/>
                </a:solidFill>
                <a:latin typeface="Aptos"/>
              </a:rPr>
              <a:t>Omega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2057400"/>
            <a:ext cx="46177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00" b="1">
                <a:solidFill>
                  <a:srgbClr val="C69C59"/>
                </a:solidFill>
                <a:latin typeface="Aptos"/>
              </a:rPr>
              <a:t>DIRECT PROJECT LOGIC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2514600"/>
            <a:ext cx="4389120" cy="21945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Direct HTTP, TCP/IP, RS232/UART, IR and DLNA/UPnP control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Source, volume and playback-status feedback at amplifier level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Custom logic for TV, room control, IPTV, GRMS or villa applications</a:t>
            </a:r>
          </a:p>
          <a:p>
            <a:pPr>
              <a:buChar char="•"/>
              <a:defRPr sz="1100">
                <a:solidFill>
                  <a:srgbClr val="B6BEC9"/>
                </a:solidFill>
                <a:latin typeface="Aptos"/>
              </a:defRPr>
            </a:pPr>
            <a:r>
              <a:t>Installer-defined inputs, limits and system behaviour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463040" y="5614416"/>
            <a:ext cx="9235440" cy="457200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691640" y="5760720"/>
            <a:ext cx="8778240" cy="1371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050" b="1">
                <a:solidFill>
                  <a:srgbClr val="F2F4F7"/>
                </a:solidFill>
                <a:latin typeface="Aptos"/>
              </a:rPr>
              <a:t>Key message: Omega is valuable when the integrator wants the amplifier to follow the specific logic of the room, villa or hospitality project.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Why Omega is interesting for a distributor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The opportunity is the project ecosystem around the amplifier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86968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Portfolio gap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Between consumer streaming products and larger commercial audio systems.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36007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Project orders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6007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Hotel rooms, suites, serviced apartments and repeatable small-zone roll-outs.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83879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85048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Own solution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5048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Combine Omega with the distributor’s speaker, control and installation portfolio.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86968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Integrator value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Configuration, programming and commissioning remain professional services.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36007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Cross-selling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6007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Speakers, subwoofers, cabling, control, network products and support.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83879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385048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Commercial flexibility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5048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Scalable project proposition where premium consumer products may be too costly or restrictive.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779008"/>
            <a:ext cx="1005840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F2F4F7"/>
                </a:solidFill>
                <a:latin typeface="Aptos"/>
              </a:rPr>
              <a:t>VALUE PROPOSITION  |  TV audio + streaming + amplification + integration in one compact, project-friendly platform.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More distributor value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A scalable hospitality audio platform that creates project work, not just product margin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86968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Portfolio gap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A product between consumer streaming and classic commercial audio.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36007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Project volume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6007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Suitable for 20, 50, 100+ room deployments rather than only one-off retail sales.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83879" y="129844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85048" y="149961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Speaker pull-through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5048" y="1865376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Omega lets the distributor attach its own speaker brands and accessories.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86968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Integrator value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Configuration, commissioning and integration protect the installer’s role.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36007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Commercial differentiation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6007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Not another commodity amplifier; a project solution with a clearer story.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83879" y="3264408"/>
            <a:ext cx="3337560" cy="15544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385048" y="3465576"/>
            <a:ext cx="292608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Solution ownership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5048" y="3831335"/>
            <a:ext cx="29260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The distributor can build the full room solution around Omega.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80A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1612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dampf-logo-white-180x80-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4" y="329184"/>
            <a:ext cx="1261872" cy="5608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65960" y="301752"/>
            <a:ext cx="6309360" cy="347472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Product positioning matrix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65960" y="685800"/>
            <a:ext cx="2801536" cy="221599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l"/>
            <a:r>
              <a:rPr sz="1200" b="0" dirty="0">
                <a:solidFill>
                  <a:srgbClr val="B6BEC9"/>
                </a:solidFill>
                <a:latin typeface="Aptos"/>
              </a:rPr>
              <a:t>Where Omega </a:t>
            </a:r>
            <a:r>
              <a:rPr lang="nl-NL" sz="1200" b="0" dirty="0">
                <a:solidFill>
                  <a:srgbClr val="B6BEC9"/>
                </a:solidFill>
                <a:latin typeface="Aptos"/>
              </a:rPr>
              <a:t>has</a:t>
            </a:r>
            <a:r>
              <a:rPr sz="1200" b="0" dirty="0">
                <a:solidFill>
                  <a:srgbClr val="B6BEC9"/>
                </a:solidFill>
                <a:latin typeface="Aptos"/>
              </a:rPr>
              <a:t> </a:t>
            </a:r>
            <a:r>
              <a:rPr lang="nl-NL" sz="1200" b="0" dirty="0">
                <a:solidFill>
                  <a:srgbClr val="B6BEC9"/>
                </a:solidFill>
                <a:latin typeface="Aptos"/>
              </a:rPr>
              <a:t>competitive advantage</a:t>
            </a:r>
            <a:endParaRPr sz="1200" b="0" dirty="0">
              <a:solidFill>
                <a:srgbClr val="B6BEC9"/>
              </a:solidFill>
              <a:latin typeface="Apto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65960" y="978408"/>
            <a:ext cx="1005840" cy="50292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868680" y="1353312"/>
            <a:ext cx="7452360" cy="4754880"/>
          </a:xfrm>
          <a:prstGeom prst="roundRect">
            <a:avLst/>
          </a:prstGeom>
          <a:solidFill>
            <a:srgbClr val="111722"/>
          </a:solidFill>
          <a:ln w="1270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097280" y="3730752"/>
            <a:ext cx="6995160" cy="13716"/>
          </a:xfrm>
          <a:prstGeom prst="rect">
            <a:avLst/>
          </a:prstGeom>
          <a:solidFill>
            <a:srgbClr val="2B35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2" name="Connector 11"/>
          <p:cNvCxnSpPr/>
          <p:nvPr/>
        </p:nvCxnSpPr>
        <p:spPr>
          <a:xfrm>
            <a:off x="1188719" y="6309359"/>
            <a:ext cx="6812281" cy="0"/>
          </a:xfrm>
          <a:prstGeom prst="line">
            <a:avLst/>
          </a:prstGeom>
          <a:ln w="15240">
            <a:solidFill>
              <a:srgbClr val="C69C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V="1">
            <a:off x="576071" y="1581912"/>
            <a:ext cx="0" cy="4297680"/>
          </a:xfrm>
          <a:prstGeom prst="line">
            <a:avLst/>
          </a:prstGeom>
          <a:ln w="15240">
            <a:solidFill>
              <a:srgbClr val="C69C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97280" y="6333113"/>
            <a:ext cx="2071016" cy="221599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l"/>
            <a:r>
              <a:rPr sz="1200" b="1" dirty="0">
                <a:solidFill>
                  <a:srgbClr val="B6BEC9"/>
                </a:solidFill>
                <a:latin typeface="Aptos"/>
              </a:rPr>
              <a:t>System-heavy / installer-only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26822" y="6333113"/>
            <a:ext cx="2311338" cy="221599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r"/>
            <a:r>
              <a:rPr sz="1200" b="1" dirty="0">
                <a:solidFill>
                  <a:srgbClr val="B6BEC9"/>
                </a:solidFill>
                <a:latin typeface="Aptos"/>
              </a:rPr>
              <a:t>Simple guest / owner experience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25670" y="4420052"/>
            <a:ext cx="1329403" cy="221599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ctr"/>
            <a:r>
              <a:rPr sz="1200" b="1" dirty="0">
                <a:solidFill>
                  <a:srgbClr val="B6BEC9"/>
                </a:solidFill>
                <a:latin typeface="Aptos"/>
              </a:rPr>
              <a:t>Closed ecosystem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50921" y="1814012"/>
            <a:ext cx="1482586" cy="221599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ctr"/>
            <a:r>
              <a:rPr sz="1200" b="1" dirty="0">
                <a:solidFill>
                  <a:srgbClr val="C69C59"/>
                </a:solidFill>
                <a:latin typeface="Aptos"/>
              </a:rPr>
              <a:t>Open project control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306677" y="2185416"/>
            <a:ext cx="1827886" cy="685800"/>
          </a:xfrm>
          <a:prstGeom prst="roundRect">
            <a:avLst/>
          </a:prstGeom>
          <a:solidFill>
            <a:srgbClr val="1F232C"/>
          </a:solidFill>
          <a:ln w="1397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361541" y="2258568"/>
            <a:ext cx="1399031" cy="603504"/>
          </a:xfrm>
          <a:prstGeom prst="rect">
            <a:avLst/>
          </a:prstGeom>
          <a:noFill/>
        </p:spPr>
        <p:txBody>
          <a:bodyPr wrap="none" lIns="73152" tIns="54864" rIns="73152">
            <a:spAutoFit/>
          </a:bodyPr>
          <a:lstStyle/>
          <a:p>
            <a:pPr algn="l">
              <a:spcAft>
                <a:spcPts val="100"/>
              </a:spcAft>
              <a:defRPr sz="980" b="1">
                <a:solidFill>
                  <a:srgbClr val="F2F4F7"/>
                </a:solidFill>
                <a:latin typeface="Aptos"/>
              </a:defRPr>
            </a:pPr>
            <a:r>
              <a:t>Traditional commercial audio</a:t>
            </a:r>
          </a:p>
          <a:p>
            <a:pPr algn="l">
              <a:spcAft>
                <a:spcPts val="0"/>
              </a:spcAft>
              <a:defRPr sz="800" b="0">
                <a:solidFill>
                  <a:srgbClr val="B6BEC9"/>
                </a:solidFill>
                <a:latin typeface="Aptos"/>
              </a:defRPr>
            </a:pPr>
            <a:r>
              <a:t>Rack systems / 70V / DSP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335731" y="2412187"/>
            <a:ext cx="1692552" cy="614477"/>
          </a:xfrm>
          <a:prstGeom prst="roundRect">
            <a:avLst/>
          </a:prstGeom>
          <a:solidFill>
            <a:srgbClr val="1C232E"/>
          </a:solidFill>
          <a:ln w="13970">
            <a:solidFill>
              <a:srgbClr val="38465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5556351" y="4456785"/>
            <a:ext cx="1207008" cy="640080"/>
          </a:xfrm>
          <a:prstGeom prst="roundRect">
            <a:avLst/>
          </a:prstGeom>
          <a:solidFill>
            <a:srgbClr val="1A1E26"/>
          </a:solidFill>
          <a:ln w="13970">
            <a:solidFill>
              <a:srgbClr val="3C3C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611215" y="4529937"/>
            <a:ext cx="1097280" cy="530352"/>
          </a:xfrm>
          <a:prstGeom prst="rect">
            <a:avLst/>
          </a:prstGeom>
          <a:noFill/>
        </p:spPr>
        <p:txBody>
          <a:bodyPr wrap="none" lIns="73152" tIns="54864" rIns="73152">
            <a:spAutoFit/>
          </a:bodyPr>
          <a:lstStyle/>
          <a:p>
            <a:pPr algn="l">
              <a:spcAft>
                <a:spcPts val="100"/>
              </a:spcAft>
              <a:defRPr sz="1000" b="1">
                <a:solidFill>
                  <a:srgbClr val="F2F4F7"/>
                </a:solidFill>
                <a:latin typeface="Aptos"/>
              </a:defRPr>
            </a:pPr>
            <a:r>
              <a:t>Sonos Amp</a:t>
            </a:r>
          </a:p>
          <a:p>
            <a:pPr algn="l">
              <a:spcAft>
                <a:spcPts val="0"/>
              </a:spcAft>
              <a:defRPr sz="800" b="0">
                <a:solidFill>
                  <a:srgbClr val="B6BEC9"/>
                </a:solidFill>
                <a:latin typeface="Aptos"/>
              </a:defRPr>
            </a:pPr>
            <a:r>
              <a:t>Brand + mature app</a:t>
            </a:r>
          </a:p>
          <a:p>
            <a:pPr algn="l">
              <a:spcAft>
                <a:spcPts val="0"/>
              </a:spcAft>
              <a:defRPr sz="819" b="1">
                <a:solidFill>
                  <a:srgbClr val="C69C59"/>
                </a:solidFill>
                <a:latin typeface="Aptos"/>
              </a:defRPr>
            </a:pPr>
            <a:r>
              <a:t>€799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015380" y="3933748"/>
            <a:ext cx="1481328" cy="640080"/>
          </a:xfrm>
          <a:prstGeom prst="roundRect">
            <a:avLst/>
          </a:prstGeom>
          <a:solidFill>
            <a:srgbClr val="1A1E26"/>
          </a:solidFill>
          <a:ln w="13970">
            <a:solidFill>
              <a:srgbClr val="3C3C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070244" y="4006900"/>
            <a:ext cx="1371600" cy="530352"/>
          </a:xfrm>
          <a:prstGeom prst="rect">
            <a:avLst/>
          </a:prstGeom>
          <a:noFill/>
        </p:spPr>
        <p:txBody>
          <a:bodyPr wrap="none" lIns="73152" tIns="54864" rIns="73152">
            <a:spAutoFit/>
          </a:bodyPr>
          <a:lstStyle/>
          <a:p>
            <a:pPr algn="l">
              <a:spcAft>
                <a:spcPts val="100"/>
              </a:spcAft>
              <a:defRPr sz="940" b="1">
                <a:solidFill>
                  <a:srgbClr val="F2F4F7"/>
                </a:solidFill>
                <a:latin typeface="Aptos"/>
              </a:defRPr>
            </a:pPr>
            <a:r>
              <a:t>Bluesound POWERNODE</a:t>
            </a:r>
          </a:p>
          <a:p>
            <a:pPr algn="l">
              <a:spcAft>
                <a:spcPts val="0"/>
              </a:spcAft>
              <a:defRPr sz="800" b="0">
                <a:solidFill>
                  <a:srgbClr val="B6BEC9"/>
                </a:solidFill>
                <a:latin typeface="Aptos"/>
              </a:defRPr>
            </a:pPr>
            <a:r>
              <a:t>BluOS + premium Hi-Fi</a:t>
            </a:r>
          </a:p>
          <a:p>
            <a:pPr algn="l">
              <a:spcAft>
                <a:spcPts val="0"/>
              </a:spcAft>
              <a:defRPr sz="819" b="1">
                <a:solidFill>
                  <a:srgbClr val="C69C59"/>
                </a:solidFill>
                <a:latin typeface="Aptos"/>
              </a:defRPr>
            </a:pPr>
            <a:r>
              <a:t>€999–1,199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858560" y="2282342"/>
            <a:ext cx="1895552" cy="804672"/>
          </a:xfrm>
          <a:prstGeom prst="roundRect">
            <a:avLst/>
          </a:prstGeom>
          <a:solidFill>
            <a:srgbClr val="152B32"/>
          </a:solidFill>
          <a:ln w="13970">
            <a:solidFill>
              <a:srgbClr val="C69C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913424" y="2355494"/>
            <a:ext cx="1536192" cy="694944"/>
          </a:xfrm>
          <a:prstGeom prst="rect">
            <a:avLst/>
          </a:prstGeom>
          <a:noFill/>
        </p:spPr>
        <p:txBody>
          <a:bodyPr wrap="none" lIns="73152" tIns="54864" rIns="73152">
            <a:spAutoFit/>
          </a:bodyPr>
          <a:lstStyle/>
          <a:p>
            <a:pPr algn="l">
              <a:spcAft>
                <a:spcPts val="100"/>
              </a:spcAft>
              <a:defRPr sz="1350" b="1">
                <a:solidFill>
                  <a:srgbClr val="C69C59"/>
                </a:solidFill>
                <a:latin typeface="Aptos"/>
              </a:defRPr>
            </a:pPr>
            <a:r>
              <a:rPr dirty="0"/>
              <a:t>OMEGA</a:t>
            </a:r>
          </a:p>
          <a:p>
            <a:pPr algn="l">
              <a:spcAft>
                <a:spcPts val="0"/>
              </a:spcAft>
              <a:defRPr sz="800" b="0">
                <a:solidFill>
                  <a:srgbClr val="B6BEC9"/>
                </a:solidFill>
                <a:latin typeface="Aptos"/>
              </a:defRPr>
            </a:pPr>
            <a:r>
              <a:rPr dirty="0"/>
              <a:t>Guest-friendly + open project control</a:t>
            </a:r>
          </a:p>
          <a:p>
            <a:pPr algn="l">
              <a:spcAft>
                <a:spcPts val="0"/>
              </a:spcAft>
              <a:defRPr sz="819" b="1">
                <a:solidFill>
                  <a:srgbClr val="C69C59"/>
                </a:solidFill>
                <a:latin typeface="Aptos"/>
              </a:defRPr>
            </a:pPr>
            <a:r>
              <a:rPr dirty="0"/>
              <a:t>€499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641080" y="1353312"/>
            <a:ext cx="2971800" cy="4754880"/>
          </a:xfrm>
          <a:prstGeom prst="roundRect">
            <a:avLst/>
          </a:prstGeom>
          <a:solidFill>
            <a:srgbClr val="111722"/>
          </a:solidFill>
          <a:ln w="1270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842248" y="1581912"/>
            <a:ext cx="2569464" cy="292608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l"/>
            <a:r>
              <a:rPr sz="1700" b="1">
                <a:solidFill>
                  <a:srgbClr val="C69C59"/>
                </a:solidFill>
                <a:latin typeface="Aptos"/>
              </a:rPr>
              <a:t>Competitive edge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842248" y="1920240"/>
            <a:ext cx="658368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8842248" y="2139696"/>
            <a:ext cx="2747772" cy="1401922"/>
          </a:xfrm>
          <a:prstGeom prst="rect">
            <a:avLst/>
          </a:prstGeom>
          <a:noFill/>
        </p:spPr>
        <p:txBody>
          <a:bodyPr wrap="square" lIns="73152" tIns="54864" rIns="73152">
            <a:spAutoFit/>
          </a:bodyPr>
          <a:lstStyle/>
          <a:p>
            <a:pPr algn="l">
              <a:spcAft>
                <a:spcPts val="300"/>
              </a:spcAft>
              <a:defRPr sz="1200" b="1">
                <a:solidFill>
                  <a:srgbClr val="F2F4F7"/>
                </a:solidFill>
                <a:latin typeface="Aptos"/>
              </a:defRPr>
            </a:pPr>
            <a:r>
              <a:rPr dirty="0"/>
              <a:t>Most products force a choice:</a:t>
            </a:r>
          </a:p>
          <a:p>
            <a:pPr algn="l">
              <a:spcAft>
                <a:spcPts val="900"/>
              </a:spcAft>
              <a:defRPr sz="1200" b="0">
                <a:solidFill>
                  <a:srgbClr val="B6BEC9"/>
                </a:solidFill>
                <a:latin typeface="Aptos"/>
              </a:defRPr>
            </a:pPr>
            <a:r>
              <a:rPr dirty="0"/>
              <a:t>simple for the user OR controllable for the integrator.</a:t>
            </a:r>
          </a:p>
          <a:p>
            <a:pPr algn="l">
              <a:spcAft>
                <a:spcPts val="300"/>
              </a:spcAft>
              <a:defRPr sz="1200" b="1">
                <a:solidFill>
                  <a:srgbClr val="F2F4F7"/>
                </a:solidFill>
                <a:latin typeface="Aptos"/>
              </a:defRPr>
            </a:pPr>
            <a:r>
              <a:rPr dirty="0"/>
              <a:t>Omega combines both:</a:t>
            </a:r>
          </a:p>
          <a:p>
            <a:pPr algn="l">
              <a:spcAft>
                <a:spcPts val="0"/>
              </a:spcAft>
              <a:defRPr sz="1200" b="0">
                <a:solidFill>
                  <a:srgbClr val="B6BEC9"/>
                </a:solidFill>
                <a:latin typeface="Aptos"/>
              </a:defRPr>
            </a:pPr>
            <a:r>
              <a:rPr dirty="0"/>
              <a:t>room-level guest experience + open project control + roll-out economics.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842248" y="4599431"/>
            <a:ext cx="2569464" cy="1170432"/>
          </a:xfrm>
          <a:prstGeom prst="roundRect">
            <a:avLst/>
          </a:prstGeom>
          <a:solidFill>
            <a:srgbClr val="221F18"/>
          </a:solidFill>
          <a:ln w="10160">
            <a:solidFill>
              <a:srgbClr val="C69C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9025128" y="4809744"/>
            <a:ext cx="2203704" cy="201168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l"/>
            <a:r>
              <a:rPr sz="1050" b="1">
                <a:solidFill>
                  <a:srgbClr val="C69C59"/>
                </a:solidFill>
                <a:latin typeface="Aptos"/>
              </a:rPr>
              <a:t>Key message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025128" y="5074920"/>
            <a:ext cx="2298192" cy="521681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050" b="0" dirty="0">
                <a:solidFill>
                  <a:srgbClr val="F2F4F7"/>
                </a:solidFill>
                <a:latin typeface="Aptos"/>
              </a:rPr>
              <a:t>Omega is not a cheaper Sonos or a smaller commercial amplifier. It creates its own project category.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76688" y="6592824"/>
            <a:ext cx="1554480" cy="182880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r"/>
            <a:r>
              <a:rPr sz="750" b="0">
                <a:solidFill>
                  <a:srgbClr val="6F7784"/>
                </a:solidFill>
                <a:latin typeface="Aptos"/>
              </a:rPr>
              <a:t>dampf-hotel.com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631168" y="6592824"/>
            <a:ext cx="228600" cy="182880"/>
          </a:xfrm>
          <a:prstGeom prst="rect">
            <a:avLst/>
          </a:prstGeom>
          <a:noFill/>
        </p:spPr>
        <p:txBody>
          <a:bodyPr wrap="none" lIns="18288" tIns="18288" rIns="18288" bIns="18288" anchor="t">
            <a:spAutoFit/>
          </a:bodyPr>
          <a:lstStyle/>
          <a:p>
            <a:pPr algn="r"/>
            <a:r>
              <a:rPr sz="750" b="0">
                <a:solidFill>
                  <a:srgbClr val="6F7784"/>
                </a:solidFill>
                <a:latin typeface="Aptos"/>
              </a:rPr>
              <a:t>16A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94860" y="1554480"/>
            <a:ext cx="13716" cy="4352544"/>
          </a:xfrm>
          <a:prstGeom prst="rect">
            <a:avLst/>
          </a:prstGeom>
          <a:solidFill>
            <a:srgbClr val="2B35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390595" y="2485339"/>
            <a:ext cx="1216152" cy="530352"/>
          </a:xfrm>
          <a:prstGeom prst="rect">
            <a:avLst/>
          </a:prstGeom>
          <a:noFill/>
        </p:spPr>
        <p:txBody>
          <a:bodyPr wrap="none" lIns="73152" tIns="54864" rIns="73152">
            <a:spAutoFit/>
          </a:bodyPr>
          <a:lstStyle/>
          <a:p>
            <a:pPr algn="l">
              <a:spcAft>
                <a:spcPts val="100"/>
              </a:spcAft>
              <a:defRPr sz="969" b="1">
                <a:solidFill>
                  <a:srgbClr val="F2F4F7"/>
                </a:solidFill>
                <a:latin typeface="Aptos"/>
              </a:defRPr>
            </a:pPr>
            <a:r>
              <a:rPr dirty="0" err="1"/>
              <a:t>Bluesound</a:t>
            </a:r>
            <a:r>
              <a:rPr dirty="0"/>
              <a:t> Pro B170S</a:t>
            </a:r>
          </a:p>
          <a:p>
            <a:pPr algn="l">
              <a:spcAft>
                <a:spcPts val="0"/>
              </a:spcAft>
              <a:defRPr sz="800" b="0">
                <a:solidFill>
                  <a:srgbClr val="B6BEC9"/>
                </a:solidFill>
                <a:latin typeface="Aptos"/>
              </a:defRPr>
            </a:pPr>
            <a:r>
              <a:rPr dirty="0"/>
              <a:t>Commercial background music</a:t>
            </a:r>
          </a:p>
          <a:p>
            <a:pPr algn="l">
              <a:spcAft>
                <a:spcPts val="0"/>
              </a:spcAft>
              <a:defRPr sz="819" b="1">
                <a:solidFill>
                  <a:srgbClr val="C69C59"/>
                </a:solidFill>
                <a:latin typeface="Aptos"/>
              </a:defRPr>
            </a:pPr>
            <a:r>
              <a:rPr dirty="0"/>
              <a:t>€1,100–1,450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Sales messages by audience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Practical one-liners for the distributor team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344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32688" y="1399032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Hotel operator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2688" y="1709928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 fontScale="92500" lnSpcReduction="10000"/>
          </a:bodyPr>
          <a:lstStyle/>
          <a:p>
            <a:r>
              <a:rPr lang="nl-NL" sz="950" dirty="0">
                <a:solidFill>
                  <a:srgbClr val="F2F4F7"/>
                </a:solidFill>
                <a:latin typeface="Aptos"/>
              </a:rPr>
              <a:t>“Upgrade the guest-room audio experience to the level guests expect at home: better TV sound, high-quality music playback and simple use, while the hotel keeps control of the system.”</a:t>
            </a:r>
            <a:endParaRPr sz="950" dirty="0">
              <a:solidFill>
                <a:srgbClr val="F2F4F7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2344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19088" y="1399032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System integrator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9088" y="1709928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 dirty="0">
                <a:solidFill>
                  <a:srgbClr val="F2F4F7"/>
                </a:solidFill>
                <a:latin typeface="Aptos"/>
              </a:rPr>
              <a:t>“Use one compact component for TV sound, guest music, network streaming and external control.”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28346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32688" y="2999232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Distributor sales team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3310128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F2F4F7"/>
                </a:solidFill>
                <a:latin typeface="Aptos"/>
              </a:rPr>
              <a:t>“Position Omega where Sonos is too consumer-led and Bluesound is too ecosystem-led or expensive for the project.”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28346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19088" y="2999232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Consultant / specifier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088" y="3310128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F2F4F7"/>
                </a:solidFill>
                <a:latin typeface="Aptos"/>
              </a:rPr>
              <a:t>“A room-level hospitality audio building block with multiple control paths and flexible speaker choice.”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474720" y="4434840"/>
            <a:ext cx="4892040" cy="123444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3675887" y="4599431"/>
            <a:ext cx="438912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Hotel developer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75887" y="4910327"/>
            <a:ext cx="438912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F2F4F7"/>
                </a:solidFill>
                <a:latin typeface="Aptos"/>
              </a:rPr>
              <a:t>“A repeatable specification that can scale from mock-up room to full-property roll-out.”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Expected objections and clean answers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Simple responses that do not overclaim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325880"/>
            <a:ext cx="4892040" cy="1600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50976" y="1527048"/>
            <a:ext cx="4434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“Sonos and Bluesound are better known.”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976" y="1892807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Correct. Omega is not sold on brand pull; it is sold on project fit, integration and scalable deployment.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325880"/>
            <a:ext cx="4892040" cy="1600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37376" y="1527048"/>
            <a:ext cx="4434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“Is the app as mature?”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37376" y="1892807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No. Sonos/BluOS lead in consumer software. Omega’s strength is installer control and hospitality application fit.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3383280"/>
            <a:ext cx="4892040" cy="1600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50976" y="3584448"/>
            <a:ext cx="4434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“Why not use a commercial amplifier?”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0976" y="3950208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For large public areas, sometimes yes. For room-level TV + music + streaming + control, Omega is more compact.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3383280"/>
            <a:ext cx="4892040" cy="1600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37376" y="3584448"/>
            <a:ext cx="443484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200" b="1">
                <a:solidFill>
                  <a:srgbClr val="C69C59"/>
                </a:solidFill>
                <a:latin typeface="Aptos"/>
              </a:rPr>
              <a:t>“Can we integrate it?”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37376" y="3950208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1000" b="0">
                <a:solidFill>
                  <a:srgbClr val="B6BEC9"/>
                </a:solidFill>
                <a:latin typeface="Aptos"/>
              </a:rPr>
              <a:t>Yes: see manuals. Omega supports HTTP, TCP/IP, RS232/UART, UPnP/DLNA, IR and browser control.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Some of our 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Selected hospitality references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111843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Hotel Arts Barcelona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3301774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star</a:t>
            </a:r>
          </a:p>
        </p:txBody>
      </p:sp>
      <p:pic>
        <p:nvPicPr>
          <p:cNvPr id="15" name="Picture 14" descr="crop_image10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610" y="4081860"/>
            <a:ext cx="2194560" cy="1315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023360" y="3094310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>
                <a:solidFill>
                  <a:srgbClr val="F2F4F7"/>
                </a:solidFill>
                <a:latin typeface="Aptos"/>
              </a:rPr>
              <a:t>Morpheus COD - Macau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23360" y="3332053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5 stars</a:t>
            </a:r>
          </a:p>
        </p:txBody>
      </p:sp>
      <p:pic>
        <p:nvPicPr>
          <p:cNvPr id="19" name="Picture 18" descr="crop_image9_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0" y="1516970"/>
            <a:ext cx="2345909" cy="15087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46520" y="3094310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>
                <a:solidFill>
                  <a:srgbClr val="F2F4F7"/>
                </a:solidFill>
                <a:latin typeface="Aptos"/>
              </a:rPr>
              <a:t>Swissotel Amsterdam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322729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4 stars</a:t>
            </a:r>
          </a:p>
        </p:txBody>
      </p:sp>
      <p:pic>
        <p:nvPicPr>
          <p:cNvPr id="23" name="Picture 22" descr="crop_image6_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1057" y="1530685"/>
            <a:ext cx="2411805" cy="145713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984647" y="3094310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Lutetia Paris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84647" y="3310128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stars</a:t>
            </a:r>
          </a:p>
        </p:txBody>
      </p:sp>
      <p:pic>
        <p:nvPicPr>
          <p:cNvPr id="27" name="Picture 26" descr="crop_image8_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4560" y="4081862"/>
            <a:ext cx="2194560" cy="132588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86000" y="5505083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Wythe - New York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0" y="5730440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4 stars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20640" y="5489103"/>
            <a:ext cx="219456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Hotel Cafe Royal – London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20640" y="5723899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stars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14962" y="5469439"/>
            <a:ext cx="2994998" cy="93325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>
            <a:defPPr>
              <a:defRPr lang="en-US"/>
            </a:defPPr>
            <a:lvl1pPr>
              <a:defRPr sz="930" b="1">
                <a:solidFill>
                  <a:srgbClr val="F2F4F7"/>
                </a:solidFill>
                <a:latin typeface="Aptos"/>
              </a:defRPr>
            </a:lvl1pPr>
          </a:lstStyle>
          <a:p>
            <a:r>
              <a:rPr dirty="0"/>
              <a:t>Conservatory by Mandarin Oriental </a:t>
            </a:r>
            <a:endParaRPr lang="nl-NL" dirty="0"/>
          </a:p>
          <a:p>
            <a:r>
              <a:rPr dirty="0"/>
              <a:t>– Amsterdam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14962" y="5774451"/>
            <a:ext cx="219456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stars</a:t>
            </a:r>
          </a:p>
        </p:txBody>
      </p:sp>
      <p:pic>
        <p:nvPicPr>
          <p:cNvPr id="38" name="Picture 37" descr="crop_image4_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840" y="1530685"/>
            <a:ext cx="2377440" cy="1508760"/>
          </a:xfrm>
          <a:prstGeom prst="rect">
            <a:avLst/>
          </a:prstGeom>
        </p:spPr>
      </p:pic>
      <p:pic>
        <p:nvPicPr>
          <p:cNvPr id="39" name="Picture 38" descr="crop_image5_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1880" y="1530685"/>
            <a:ext cx="2377440" cy="1508760"/>
          </a:xfrm>
          <a:prstGeom prst="rect">
            <a:avLst/>
          </a:prstGeom>
        </p:spPr>
      </p:pic>
      <p:pic>
        <p:nvPicPr>
          <p:cNvPr id="40" name="Picture 8">
            <a:extLst>
              <a:ext uri="{FF2B5EF4-FFF2-40B4-BE49-F238E27FC236}">
                <a16:creationId xmlns:a16="http://schemas.microsoft.com/office/drawing/2014/main" id="{D4DF3CAD-B3D5-74F8-1C9D-F20D95B2A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90"/>
          <a:stretch>
            <a:fillRect/>
          </a:stretch>
        </p:blipFill>
        <p:spPr bwMode="auto">
          <a:xfrm>
            <a:off x="8002661" y="4081860"/>
            <a:ext cx="2207458" cy="13154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How to approach the market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Sell Omega through project conversations, not only as a streaming amplifier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19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1280160"/>
            <a:ext cx="5120640" cy="42519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97280" y="1572768"/>
            <a:ext cx="457200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700" b="1">
                <a:solidFill>
                  <a:srgbClr val="C69C59"/>
                </a:solidFill>
                <a:latin typeface="Aptos"/>
              </a:rPr>
              <a:t>Target channels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2057400"/>
            <a:ext cx="4389120" cy="256032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Hotel AV integrators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Hospitality consultants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IPTV / GRMS partners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Commercial audio installers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Music Content Providers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Fit-out contractors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280160"/>
            <a:ext cx="5120640" cy="42519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37960" y="1572768"/>
            <a:ext cx="457200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700" b="1">
                <a:solidFill>
                  <a:srgbClr val="C69C59"/>
                </a:solidFill>
                <a:latin typeface="Aptos"/>
              </a:rPr>
              <a:t>Best first projects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75120" y="2057400"/>
            <a:ext cx="4389120" cy="256032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Mock-up rooms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Refurbishments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Small luxury hotels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Serviced apartments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Suites and villas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Small retail and restaurants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Meeting-room and office upgrades</a:t>
            </a:r>
          </a:p>
          <a:p>
            <a:pPr>
              <a:buChar char="•"/>
              <a:defRPr sz="1200">
                <a:solidFill>
                  <a:srgbClr val="F2F4F7"/>
                </a:solidFill>
                <a:latin typeface="Aptos"/>
              </a:defRPr>
            </a:pPr>
            <a:r>
              <a:t>Roll-out mock-up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Final positioning 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The commercial story in one slide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20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1234440"/>
            <a:ext cx="10652760" cy="914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97280" y="1536192"/>
            <a:ext cx="1005840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 fontScale="62500" lnSpcReduction="20000"/>
          </a:bodyPr>
          <a:lstStyle/>
          <a:p>
            <a:pPr algn="ctr"/>
            <a:r>
              <a:rPr sz="1600" b="1">
                <a:solidFill>
                  <a:srgbClr val="F2F4F7"/>
                </a:solidFill>
                <a:latin typeface="Aptos"/>
              </a:rPr>
              <a:t>Omega gives distributors a scalable hospitality audio platform: compact enough for rooms, flexible enough for integrators, and commercially realistic for roll-outs.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60120" y="2606040"/>
            <a:ext cx="4709160" cy="19659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88720" y="2880360"/>
            <a:ext cx="42062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Do not only sell it 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0200" y="3337560"/>
            <a:ext cx="3474720" cy="8229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300">
                <a:solidFill>
                  <a:srgbClr val="B6BEC9"/>
                </a:solidFill>
                <a:latin typeface="Aptos"/>
              </a:defRPr>
            </a:pPr>
            <a:r>
              <a:t>A cheaper Sonos</a:t>
            </a:r>
          </a:p>
          <a:p>
            <a:pPr>
              <a:buChar char="•"/>
              <a:defRPr sz="1300">
                <a:solidFill>
                  <a:srgbClr val="B6BEC9"/>
                </a:solidFill>
                <a:latin typeface="Aptos"/>
              </a:defRPr>
            </a:pPr>
            <a:r>
              <a:t>A cheaper Bluesound</a:t>
            </a:r>
          </a:p>
          <a:p>
            <a:pPr>
              <a:buChar char="•"/>
              <a:defRPr sz="1300">
                <a:solidFill>
                  <a:srgbClr val="B6BEC9"/>
                </a:solidFill>
                <a:latin typeface="Aptos"/>
              </a:defRPr>
            </a:pPr>
            <a:r>
              <a:t>A generic streaming amplifier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92240" y="2606040"/>
            <a:ext cx="4709160" cy="19659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720840" y="2880360"/>
            <a:ext cx="4206240" cy="2560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Sell it as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03720" y="3337560"/>
            <a:ext cx="3657600" cy="822960"/>
          </a:xfrm>
          <a:prstGeom prst="rect">
            <a:avLst/>
          </a:prstGeom>
          <a:noFill/>
        </p:spPr>
        <p:txBody>
          <a:bodyPr wrap="square" lIns="45720" tIns="0" rIns="18288" bIns="0">
            <a:spAutoFit/>
          </a:bodyPr>
          <a:lstStyle/>
          <a:p>
            <a:pPr>
              <a:buChar char="•"/>
              <a:defRPr sz="1300">
                <a:solidFill>
                  <a:srgbClr val="F2F4F7"/>
                </a:solidFill>
                <a:latin typeface="Aptos"/>
              </a:defRPr>
            </a:pPr>
            <a:r>
              <a:t>A hospitality integration amplifier</a:t>
            </a:r>
          </a:p>
          <a:p>
            <a:pPr>
              <a:buChar char="•"/>
              <a:defRPr sz="1300">
                <a:solidFill>
                  <a:srgbClr val="F2F4F7"/>
                </a:solidFill>
                <a:latin typeface="Aptos"/>
              </a:defRPr>
            </a:pPr>
            <a:r>
              <a:t>A room-level audio building block</a:t>
            </a:r>
          </a:p>
          <a:p>
            <a:pPr>
              <a:buChar char="•"/>
              <a:defRPr sz="1300">
                <a:solidFill>
                  <a:srgbClr val="F2F4F7"/>
                </a:solidFill>
                <a:latin typeface="Aptos"/>
              </a:defRPr>
            </a:pPr>
            <a:r>
              <a:t>A project solution for repeatable deployments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103120" y="5212080"/>
            <a:ext cx="7955279" cy="65836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423160" y="5440680"/>
            <a:ext cx="7315200" cy="14630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1">
                <a:solidFill>
                  <a:srgbClr val="C69C59"/>
                </a:solidFill>
                <a:latin typeface="Aptos"/>
              </a:rPr>
              <a:t>Next step: validate the commercial story with a technical demo — multiroom, HTTP/status, DLNA and integration examples.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Some of our 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Selected hospitality references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87156" y="3133564"/>
            <a:ext cx="237744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W Macau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87156" y="3339823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star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10200" y="3143249"/>
            <a:ext cx="237744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NUWA COD - Macau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10200" y="3380993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5 stars</a:t>
            </a:r>
          </a:p>
        </p:txBody>
      </p:sp>
      <p:pic>
        <p:nvPicPr>
          <p:cNvPr id="19" name="Picture 18" descr="crop_image13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320" y="3888486"/>
            <a:ext cx="2377440" cy="15087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049117" y="3133564"/>
            <a:ext cx="237744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 dirty="0">
                <a:solidFill>
                  <a:srgbClr val="F2F4F7"/>
                </a:solidFill>
                <a:latin typeface="Aptos"/>
              </a:rPr>
              <a:t>St. Regis Mexico city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9117" y="3380993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 dirty="0">
                <a:solidFill>
                  <a:srgbClr val="C69C59"/>
                </a:solidFill>
                <a:latin typeface="Aptos"/>
              </a:rPr>
              <a:t>5 stars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75876" y="5468112"/>
            <a:ext cx="2377440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30" b="1">
                <a:solidFill>
                  <a:srgbClr val="F2F4F7"/>
                </a:solidFill>
                <a:latin typeface="Aptos"/>
              </a:rPr>
              <a:t>The View of Rotterdam - Netherlands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75876" y="5705856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5 stars</a:t>
            </a:r>
          </a:p>
        </p:txBody>
      </p:sp>
      <p:pic>
        <p:nvPicPr>
          <p:cNvPr id="27" name="Picture 26" descr="crop_image12_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829" y="1485899"/>
            <a:ext cx="2377440" cy="150876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030555" y="5471217"/>
            <a:ext cx="2918153" cy="2103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30" b="1" dirty="0" err="1">
                <a:solidFill>
                  <a:srgbClr val="F2F4F7"/>
                </a:solidFill>
                <a:latin typeface="Aptos"/>
              </a:rPr>
              <a:t>Etéreo</a:t>
            </a:r>
            <a:r>
              <a:rPr sz="930" b="1" dirty="0">
                <a:solidFill>
                  <a:srgbClr val="F2F4F7"/>
                </a:solidFill>
                <a:latin typeface="Aptos"/>
              </a:rPr>
              <a:t> Riviera Maya by Auberge Resorts - Mexico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30556" y="5705856"/>
            <a:ext cx="23774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19" b="0">
                <a:solidFill>
                  <a:srgbClr val="C69C59"/>
                </a:solidFill>
                <a:latin typeface="Aptos"/>
              </a:rPr>
              <a:t>5 stars</a:t>
            </a:r>
          </a:p>
        </p:txBody>
      </p:sp>
      <p:pic>
        <p:nvPicPr>
          <p:cNvPr id="30" name="Picture 2" descr="W Macau - Studio City Reviews, Deals &amp; Photos 2026 - Expedia">
            <a:extLst>
              <a:ext uri="{FF2B5EF4-FFF2-40B4-BE49-F238E27FC236}">
                <a16:creationId xmlns:a16="http://schemas.microsoft.com/office/drawing/2014/main" id="{EA6AFEB4-F07C-5270-BA77-A03A14AFD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485899"/>
            <a:ext cx="2377440" cy="154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THE ST. REGIS MEXICO CITY (México/Ciudad de México): opiniones y  comentarios - hotel - Tripadvisor">
            <a:extLst>
              <a:ext uri="{FF2B5EF4-FFF2-40B4-BE49-F238E27FC236}">
                <a16:creationId xmlns:a16="http://schemas.microsoft.com/office/drawing/2014/main" id="{20AE5476-1AB6-B9A7-8FB0-E5ECE7A1D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058" y="1481369"/>
            <a:ext cx="2377440" cy="158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téreo Luxury Beach Resort in Riviera Maya, Mexico | Auberge Collection">
            <a:extLst>
              <a:ext uri="{FF2B5EF4-FFF2-40B4-BE49-F238E27FC236}">
                <a16:creationId xmlns:a16="http://schemas.microsoft.com/office/drawing/2014/main" id="{2D062009-4FF3-EEF8-2D3A-C10C97B74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56" y="3888485"/>
            <a:ext cx="2377439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Premium hospitality amplifier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A compact room-level platform for hospitality audio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04</a:t>
            </a:r>
          </a:p>
        </p:txBody>
      </p:sp>
      <p:pic>
        <p:nvPicPr>
          <p:cNvPr id="11" name="Picture 10" descr="a_clean_product_studio_render_on_a_dark_black_back_1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720" y="1600200"/>
            <a:ext cx="4632960" cy="34747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11880" y="5052060"/>
            <a:ext cx="512064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400" b="1" dirty="0">
                <a:solidFill>
                  <a:srgbClr val="C69C59"/>
                </a:solidFill>
                <a:latin typeface="Aptos"/>
              </a:rPr>
              <a:t>Premium hospitality amplifier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1 product, 3 deployment modes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Standalone audio · streamer / receiver · integrated or multi-zone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325880"/>
            <a:ext cx="3337560" cy="3886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60120" y="1627632"/>
            <a:ext cx="288036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C69C59"/>
                </a:solidFill>
                <a:latin typeface="Aptos"/>
              </a:rPr>
              <a:t>Standalone audio</a:t>
            </a:r>
          </a:p>
        </p:txBody>
      </p:sp>
      <p:pic>
        <p:nvPicPr>
          <p:cNvPr id="12" name="Picture 11" descr="image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240" y="2368674"/>
            <a:ext cx="914400" cy="6118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51560" y="3401568"/>
            <a:ext cx="26974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0">
                <a:solidFill>
                  <a:srgbClr val="B6BEC9"/>
                </a:solidFill>
                <a:latin typeface="Aptos"/>
              </a:rPr>
              <a:t>Room or suite setup: TV audio, guest streaming and passive speakers.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1325880"/>
            <a:ext cx="3337560" cy="3886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54880" y="1627632"/>
            <a:ext cx="288036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C69C59"/>
                </a:solidFill>
                <a:latin typeface="Aptos"/>
              </a:rPr>
              <a:t>Streamer / receiver</a:t>
            </a:r>
          </a:p>
        </p:txBody>
      </p:sp>
      <p:pic>
        <p:nvPicPr>
          <p:cNvPr id="16" name="Picture 15" descr="image1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368674"/>
            <a:ext cx="914400" cy="61189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846320" y="3401568"/>
            <a:ext cx="26974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0">
                <a:solidFill>
                  <a:srgbClr val="B6BEC9"/>
                </a:solidFill>
                <a:latin typeface="Aptos"/>
              </a:rPr>
              <a:t>Use Omega as a streaming amplifier or preamp through RCA line-out.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321040" y="1325880"/>
            <a:ext cx="3337560" cy="38862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549640" y="1627632"/>
            <a:ext cx="2880360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>
                <a:solidFill>
                  <a:srgbClr val="C69C59"/>
                </a:solidFill>
                <a:latin typeface="Aptos"/>
              </a:rPr>
              <a:t>Integrated or multi-zone</a:t>
            </a:r>
          </a:p>
        </p:txBody>
      </p:sp>
      <p:pic>
        <p:nvPicPr>
          <p:cNvPr id="20" name="Picture 19" descr="image1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760" y="2368674"/>
            <a:ext cx="914400" cy="61189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641080" y="3401568"/>
            <a:ext cx="2697480" cy="6858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200" b="0">
                <a:solidFill>
                  <a:srgbClr val="B6BEC9"/>
                </a:solidFill>
                <a:latin typeface="Aptos"/>
              </a:rPr>
              <a:t>Controlled from AV, IPTV, GRMS or grouped across rooms and zones.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29000" y="5623560"/>
            <a:ext cx="530352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400" b="1" dirty="0">
                <a:solidFill>
                  <a:srgbClr val="F2F4F7"/>
                </a:solidFill>
                <a:latin typeface="Aptos"/>
              </a:rPr>
              <a:t>1 product, 3 deployment modes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Omega in one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Omega commercial deck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80160"/>
            <a:ext cx="10744200" cy="132588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51560" y="1554480"/>
            <a:ext cx="10058400" cy="731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 fontScale="92500"/>
          </a:bodyPr>
          <a:lstStyle/>
          <a:p>
            <a:pPr algn="ctr"/>
            <a:r>
              <a:rPr sz="2000" b="1">
                <a:solidFill>
                  <a:srgbClr val="F2F4F7"/>
                </a:solidFill>
                <a:latin typeface="Aptos"/>
              </a:rPr>
              <a:t>Omega is a compact hospitality audio building block that combines TV audio, guest music, network streaming, amplification and third-party control in one project-friendly product.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05840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97280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HOTEL ROOMS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182112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273552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SUITES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58383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449823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SMALL PUBLIC AREAS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534656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626096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INTEGRATION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710928" y="3291840"/>
            <a:ext cx="1874519" cy="749808"/>
          </a:xfrm>
          <a:prstGeom prst="roundRect">
            <a:avLst/>
          </a:prstGeom>
          <a:solidFill>
            <a:srgbClr val="151C28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802367" y="3547872"/>
            <a:ext cx="16916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950" b="1">
                <a:solidFill>
                  <a:srgbClr val="C69C59"/>
                </a:solidFill>
                <a:latin typeface="Aptos"/>
              </a:rPr>
              <a:t>ROLL-OUTS</a:t>
            </a:r>
          </a:p>
        </p:txBody>
      </p:sp>
      <p:pic>
        <p:nvPicPr>
          <p:cNvPr id="22" name="Picture 21" descr="a_clean_product_studio_render_on_a_dark_black_back_1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0" y="4384548"/>
            <a:ext cx="2377440" cy="17830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Premium hospitality amplifier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Primary application areas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80160"/>
            <a:ext cx="333756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crop_image20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444752"/>
            <a:ext cx="3063240" cy="24231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60120" y="4160520"/>
            <a:ext cx="288036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Hotel rooms &amp; suites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26280" y="1280160"/>
            <a:ext cx="333756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crop_image21_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40" y="1444752"/>
            <a:ext cx="3063240" cy="24231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54880" y="4160520"/>
            <a:ext cx="288036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Small to medium public areas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21040" y="1280160"/>
            <a:ext cx="3337560" cy="434340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crop_image16_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1444752"/>
            <a:ext cx="3063240" cy="24231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549640" y="4160520"/>
            <a:ext cx="2880360" cy="29260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600" b="1">
                <a:solidFill>
                  <a:srgbClr val="C69C59"/>
                </a:solidFill>
                <a:latin typeface="Aptos"/>
              </a:rPr>
              <a:t>Residential &amp; luxury rentals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mpf-logo-white-180x80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" y="320040"/>
            <a:ext cx="925830" cy="411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20040"/>
            <a:ext cx="7955279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400" b="1">
                <a:solidFill>
                  <a:srgbClr val="F2F4F7"/>
                </a:solidFill>
                <a:latin typeface="Aptos"/>
              </a:rPr>
              <a:t>Primary applications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685800"/>
            <a:ext cx="7132320" cy="2194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Use-case language for distributor sales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987552"/>
            <a:ext cx="1371600" cy="36576"/>
          </a:xfrm>
          <a:prstGeom prst="rect">
            <a:avLst/>
          </a:prstGeom>
          <a:solidFill>
            <a:srgbClr val="C69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418320" y="356616"/>
            <a:ext cx="219456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819" b="1">
                <a:solidFill>
                  <a:srgbClr val="C69C59"/>
                </a:solidFill>
                <a:latin typeface="Aptos"/>
              </a:rPr>
              <a:t>COMMERCIAL POSITIONING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320040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720" b="0">
                <a:solidFill>
                  <a:srgbClr val="6E7886"/>
                </a:solidFill>
                <a:latin typeface="Aptos"/>
              </a:rPr>
              <a:t>Dampf · OMEGA commercial deck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40" y="6510528"/>
            <a:ext cx="2011680" cy="1554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20" b="0">
                <a:solidFill>
                  <a:srgbClr val="6E7886"/>
                </a:solidFill>
                <a:latin typeface="Aptos"/>
              </a:rPr>
              <a:t>dampf-hotel.com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12880" y="6364224"/>
            <a:ext cx="228600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700" b="0">
                <a:solidFill>
                  <a:srgbClr val="6E7886"/>
                </a:solidFill>
                <a:latin typeface="Aptos"/>
              </a:rPr>
              <a:t>08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23444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86968" y="143560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Hotel rooms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176479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Better TV sound, guest Bluetooth, streaming, volume control and hidden installation.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123444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36007" y="143560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Suites &amp; villas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6007" y="176479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More premium audio experience with sub-out and line-out options for larger speaker layouts. End-user multi-room app released end of July.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83879" y="123444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85048" y="143560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Serviced apartments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5048" y="176479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Simple guest music + TV audio with professional configuration and repeatable deployment. End-user multi-room app released end of July.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47472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86968" y="367588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Meeting rooms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" y="400507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Compact amplifier for display audio, laptop audio (DAC), Bluetooth and simple control. Multiple Omegas can be linked.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347472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36007" y="367588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Small public areas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6007" y="400507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Lounges, gyms, wellness, retail corners, show rooms and small F&amp;B areas where a large rack is not required.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83879" y="3474720"/>
            <a:ext cx="3337560" cy="1737360"/>
          </a:xfrm>
          <a:prstGeom prst="roundRect">
            <a:avLst/>
          </a:prstGeom>
          <a:solidFill>
            <a:srgbClr val="111722"/>
          </a:solidFill>
          <a:ln w="10160">
            <a:solidFill>
              <a:srgbClr val="2B35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385048" y="3675888"/>
            <a:ext cx="2926080" cy="23774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350" b="1">
                <a:solidFill>
                  <a:srgbClr val="C69C59"/>
                </a:solidFill>
                <a:latin typeface="Aptos"/>
              </a:rPr>
              <a:t>Streamer / preamp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5048" y="4005072"/>
            <a:ext cx="2926080" cy="9144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rmAutofit/>
          </a:bodyPr>
          <a:lstStyle/>
          <a:p>
            <a:pPr algn="l"/>
            <a:r>
              <a:rPr sz="950" b="0">
                <a:solidFill>
                  <a:srgbClr val="B6BEC9"/>
                </a:solidFill>
                <a:latin typeface="Aptos"/>
              </a:rPr>
              <a:t>Use line-out to add Spotify Connect, AirPlay, DLNA and Bluetooth to larger amplifier setups.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epler_case_study_b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B73A63F-2002-CE39-0991-8BFAFDB4F92F}"/>
              </a:ext>
            </a:extLst>
          </p:cNvPr>
          <p:cNvSpPr/>
          <p:nvPr/>
        </p:nvSpPr>
        <p:spPr>
          <a:xfrm>
            <a:off x="367739" y="827532"/>
            <a:ext cx="5848201" cy="5550408"/>
          </a:xfrm>
          <a:prstGeom prst="rect">
            <a:avLst/>
          </a:prstGeom>
          <a:solidFill>
            <a:srgbClr val="A5A5A5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Image 1" descr="/mnt/data/dampf-logo-white-180x80-transpar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24" y="347472"/>
            <a:ext cx="1078992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96012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Highlighted case study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502920" y="153619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C69C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Kepler Airport Pods</a:t>
            </a:r>
            <a:endParaRPr lang="en-US" sz="1700" dirty="0"/>
          </a:p>
        </p:txBody>
      </p:sp>
      <p:sp>
        <p:nvSpPr>
          <p:cNvPr id="6" name="Text 2"/>
          <p:cNvSpPr/>
          <p:nvPr/>
        </p:nvSpPr>
        <p:spPr>
          <a:xfrm>
            <a:off x="502920" y="1920240"/>
            <a:ext cx="4983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Omega as an app-controlled audio endpoint inside the pod experience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Shape 3"/>
          <p:cNvSpPr/>
          <p:nvPr/>
        </p:nvSpPr>
        <p:spPr>
          <a:xfrm>
            <a:off x="502920" y="2313432"/>
            <a:ext cx="1097280" cy="0"/>
          </a:xfrm>
          <a:prstGeom prst="line">
            <a:avLst/>
          </a:prstGeom>
          <a:noFill/>
          <a:ln w="27940">
            <a:solidFill>
              <a:srgbClr val="C69C59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4"/>
          <p:cNvSpPr/>
          <p:nvPr/>
        </p:nvSpPr>
        <p:spPr>
          <a:xfrm>
            <a:off x="502920" y="2542032"/>
            <a:ext cx="1554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b="1" dirty="0">
                <a:solidFill>
                  <a:srgbClr val="C69C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</a:t>
            </a:r>
            <a:endParaRPr lang="en-US" sz="1240" dirty="0"/>
          </a:p>
        </p:txBody>
      </p:sp>
      <p:sp>
        <p:nvSpPr>
          <p:cNvPr id="9" name="Text 5"/>
          <p:cNvSpPr/>
          <p:nvPr/>
        </p:nvSpPr>
        <p:spPr>
          <a:xfrm>
            <a:off x="502920" y="2852928"/>
            <a:ext cx="4983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Kepler integrated Omega directly into their own sleeping-pod app. When a guest enters the pod, the app can trigger welcome / background music through Omega.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502920" y="376732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F0D1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enters pod   →   welcome music   →   app control   →   Bluetooth personal music</a:t>
            </a:r>
            <a:endParaRPr lang="en-US" sz="1120" dirty="0"/>
          </a:p>
        </p:txBody>
      </p:sp>
      <p:sp>
        <p:nvSpPr>
          <p:cNvPr id="11" name="Text 7"/>
          <p:cNvSpPr/>
          <p:nvPr/>
        </p:nvSpPr>
        <p:spPr>
          <a:xfrm>
            <a:off x="502920" y="4334256"/>
            <a:ext cx="5349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control: </a:t>
            </a:r>
            <a:r>
              <a:rPr lang="en-US" sz="1120" dirty="0">
                <a:solidFill>
                  <a:srgbClr val="B6BE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background music off in the Kepler app, or switch to Bluetooth and play their own music.</a:t>
            </a:r>
            <a:endParaRPr lang="en-US" sz="1120" dirty="0"/>
          </a:p>
        </p:txBody>
      </p:sp>
      <p:sp>
        <p:nvSpPr>
          <p:cNvPr id="12" name="Text 8"/>
          <p:cNvSpPr/>
          <p:nvPr/>
        </p:nvSpPr>
        <p:spPr>
          <a:xfrm>
            <a:off x="502920" y="480060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method: </a:t>
            </a:r>
            <a:r>
              <a:rPr lang="en-US" sz="1120" dirty="0">
                <a:solidFill>
                  <a:srgbClr val="B6BE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Kepler controls Omega with HTTP commands, so the audio behaviour follows the pod-management logic.</a:t>
            </a:r>
            <a:endParaRPr lang="en-US" sz="1120" dirty="0"/>
          </a:p>
        </p:txBody>
      </p:sp>
      <p:sp>
        <p:nvSpPr>
          <p:cNvPr id="13" name="Text 9"/>
          <p:cNvSpPr/>
          <p:nvPr/>
        </p:nvSpPr>
        <p:spPr>
          <a:xfrm>
            <a:off x="502920" y="530352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Roll-out logic: </a:t>
            </a:r>
            <a:r>
              <a:rPr lang="en-US" sz="1120" dirty="0">
                <a:solidFill>
                  <a:srgbClr val="B6BE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approach can be repeated in pods, villas, hotel rooms and compact hospitality formats.</a:t>
            </a:r>
            <a:endParaRPr lang="en-US" sz="1120" dirty="0"/>
          </a:p>
        </p:txBody>
      </p:sp>
      <p:sp>
        <p:nvSpPr>
          <p:cNvPr id="14" name="Text 10"/>
          <p:cNvSpPr/>
          <p:nvPr/>
        </p:nvSpPr>
        <p:spPr>
          <a:xfrm>
            <a:off x="502920" y="6016752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deployment: Malaysia airport  ·  Istanbul airport  ·  more locations expected</a:t>
            </a:r>
            <a:endParaRPr lang="en-US" sz="1060" dirty="0"/>
          </a:p>
        </p:txBody>
      </p:sp>
      <p:sp>
        <p:nvSpPr>
          <p:cNvPr id="15" name="Text 11"/>
          <p:cNvSpPr/>
          <p:nvPr/>
        </p:nvSpPr>
        <p:spPr>
          <a:xfrm>
            <a:off x="8141069" y="5603601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60" b="1" dirty="0">
                <a:solidFill>
                  <a:srgbClr val="C69C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takeaway</a:t>
            </a:r>
            <a:endParaRPr lang="en-US" sz="1160" dirty="0"/>
          </a:p>
        </p:txBody>
      </p:sp>
      <p:sp>
        <p:nvSpPr>
          <p:cNvPr id="16" name="Text 12"/>
          <p:cNvSpPr/>
          <p:nvPr/>
        </p:nvSpPr>
        <p:spPr>
          <a:xfrm>
            <a:off x="8141069" y="5870645"/>
            <a:ext cx="3794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F2F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Omega becomes part of the guest journey — not just an amplifier.</a:t>
            </a:r>
            <a:endParaRPr lang="en-US" sz="1420" dirty="0"/>
          </a:p>
        </p:txBody>
      </p:sp>
      <p:pic>
        <p:nvPicPr>
          <p:cNvPr id="18" name="Picture 17" descr="1e54a9e0-334c-5592-a505-b70ff596d241.png">
            <a:extLst>
              <a:ext uri="{FF2B5EF4-FFF2-40B4-BE49-F238E27FC236}">
                <a16:creationId xmlns:a16="http://schemas.microsoft.com/office/drawing/2014/main" id="{D2D2AAFC-6525-407C-25F5-1DEC7BEB9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7985" y="141732"/>
            <a:ext cx="1413994" cy="685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2250</Words>
  <Application>Microsoft Office PowerPoint</Application>
  <PresentationFormat>Widescreen</PresentationFormat>
  <Paragraphs>376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Windows</dc:creator>
  <cp:keywords/>
  <dc:description>generated using python-pptx</dc:description>
  <cp:lastModifiedBy>RR Broek</cp:lastModifiedBy>
  <cp:revision>3</cp:revision>
  <dcterms:created xsi:type="dcterms:W3CDTF">2013-01-27T09:14:16Z</dcterms:created>
  <dcterms:modified xsi:type="dcterms:W3CDTF">2026-07-16T12:27:18Z</dcterms:modified>
  <cp:category/>
</cp:coreProperties>
</file>