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22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7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79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A993E-0FC1-413F-8BDF-B5B472642B72}" type="datetimeFigureOut">
              <a:rPr lang="nl-NL" smtClean="0"/>
              <a:t>16-7-2026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1012D2-C34C-4B22-AACA-72424E3A4B8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5701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3820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492240" y="457200"/>
            <a:ext cx="4754880" cy="4709160"/>
          </a:xfrm>
          <a:prstGeom prst="roundRect">
            <a:avLst/>
          </a:prstGeom>
          <a:solidFill>
            <a:srgbClr val="0D111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a_clean_product_studio_render_on_a_dark_black_back_1_batch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3720" y="1223010"/>
            <a:ext cx="3931920" cy="2948940"/>
          </a:xfrm>
          <a:prstGeom prst="rect">
            <a:avLst/>
          </a:prstGeom>
        </p:spPr>
      </p:pic>
      <p:pic>
        <p:nvPicPr>
          <p:cNvPr id="4" name="Picture 3" descr="dampf-logo-white-180x80-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96" y="502920"/>
            <a:ext cx="1069848" cy="475488"/>
          </a:xfrm>
          <a:prstGeom prst="rect">
            <a:avLst/>
          </a:prstGeom>
        </p:spPr>
      </p:pic>
      <p:pic>
        <p:nvPicPr>
          <p:cNvPr id="5" name="Picture 4" descr="1e54a9e0-334c-5592-a505-b70ff596d24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370" y="1828800"/>
            <a:ext cx="1413994" cy="685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8368" y="2779776"/>
            <a:ext cx="4572000" cy="4114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200" b="1">
                <a:solidFill>
                  <a:srgbClr val="C69C59"/>
                </a:solidFill>
                <a:latin typeface="Aptos"/>
              </a:rPr>
              <a:t>Posicionamiento comercial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291840"/>
            <a:ext cx="50292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200" b="0">
                <a:solidFill>
                  <a:srgbClr val="F2F4F7"/>
                </a:solidFill>
                <a:latin typeface="Aptos"/>
              </a:rPr>
              <a:t>Análisis competitivo • Valor para el distribuidor • Aplicaciones • Propuesta de valor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5715000"/>
            <a:ext cx="3200400" cy="1828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000" b="0">
                <a:solidFill>
                  <a:srgbClr val="B6BEC9"/>
                </a:solidFill>
                <a:latin typeface="Aptos"/>
              </a:rPr>
              <a:t>Preparado para: NID – 07-2026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58368" y="4005072"/>
            <a:ext cx="2926080" cy="685800"/>
          </a:xfrm>
          <a:prstGeom prst="roundRect">
            <a:avLst/>
          </a:prstGeom>
          <a:solidFill>
            <a:srgbClr val="0D111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68680" y="4187952"/>
            <a:ext cx="256032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200" b="1">
                <a:solidFill>
                  <a:srgbClr val="F2F4F7"/>
                </a:solidFill>
                <a:latin typeface="Aptos"/>
              </a:rPr>
              <a:t>1 producto, 3 modos de instalación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4462272"/>
            <a:ext cx="2560320" cy="1828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000" b="0">
                <a:solidFill>
                  <a:srgbClr val="C69C59"/>
                </a:solidFill>
                <a:latin typeface="Aptos"/>
              </a:rPr>
              <a:t>Independiente · Distribuido · Integrado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deck comercial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Propuesta de valor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Por qué Omega es diferente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POSICIONAMIENTO COMERCIAL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deck comercial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09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1234440"/>
            <a:ext cx="4983480" cy="434340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914400" y="1536192"/>
            <a:ext cx="4389120" cy="31089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700" b="1">
                <a:solidFill>
                  <a:srgbClr val="C69C59"/>
                </a:solidFill>
                <a:latin typeface="Aptos"/>
              </a:rPr>
              <a:t>Por qué Omega es diferente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1965960"/>
            <a:ext cx="4480560" cy="3108960"/>
          </a:xfrm>
          <a:prstGeom prst="rect">
            <a:avLst/>
          </a:prstGeom>
          <a:noFill/>
        </p:spPr>
        <p:txBody>
          <a:bodyPr wrap="square" lIns="45720" tIns="0" rIns="18288" bIns="0">
            <a:spAutoFit/>
          </a:bodyPr>
          <a:lstStyle/>
          <a:p>
            <a:pPr>
              <a:buChar char="•"/>
              <a:defRPr sz="1100">
                <a:solidFill>
                  <a:srgbClr val="F2F4F7"/>
                </a:solidFill>
                <a:latin typeface="Aptos"/>
              </a:defRPr>
            </a:pPr>
            <a:r>
              <a:t>Un producto asequible para varias necesidades de audio por habitación</a:t>
            </a:r>
          </a:p>
          <a:p>
            <a:pPr>
              <a:buChar char="•"/>
              <a:defRPr sz="1100">
                <a:solidFill>
                  <a:srgbClr val="F2F4F7"/>
                </a:solidFill>
                <a:latin typeface="Aptos"/>
              </a:defRPr>
            </a:pPr>
            <a:r>
              <a:t>Precio adecuado para proyectos y roll-outs repetibles</a:t>
            </a:r>
          </a:p>
          <a:p>
            <a:pPr>
              <a:buChar char="•"/>
              <a:defRPr sz="1100">
                <a:solidFill>
                  <a:srgbClr val="F2F4F7"/>
                </a:solidFill>
                <a:latin typeface="Aptos"/>
              </a:defRPr>
            </a:pPr>
            <a:r>
              <a:t>Funciona con el propio portfolio de altavoces del distribuidor</a:t>
            </a:r>
          </a:p>
          <a:p>
            <a:pPr>
              <a:buChar char="•"/>
              <a:defRPr sz="1100">
                <a:solidFill>
                  <a:srgbClr val="F2F4F7"/>
                </a:solidFill>
                <a:latin typeface="Aptos"/>
              </a:defRPr>
            </a:pPr>
            <a:r>
              <a:t>Vías de integración para AV, IPTV, automatización y control de habitación</a:t>
            </a:r>
          </a:p>
          <a:p>
            <a:pPr>
              <a:buChar char="•"/>
              <a:defRPr sz="1100">
                <a:solidFill>
                  <a:srgbClr val="F2F4F7"/>
                </a:solidFill>
                <a:latin typeface="Aptos"/>
              </a:defRPr>
            </a:pPr>
            <a:r>
              <a:t>Puente entre streaming de consumo e instalaciones de pro-audio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89320" y="1234440"/>
            <a:ext cx="2514600" cy="1737360"/>
          </a:xfrm>
          <a:prstGeom prst="round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172200" y="1417320"/>
            <a:ext cx="2148840" cy="23774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200" b="1">
                <a:solidFill>
                  <a:srgbClr val="C69C59"/>
                </a:solidFill>
                <a:latin typeface="Aptos"/>
              </a:rPr>
              <a:t>Para el hotel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72200" y="1764792"/>
            <a:ext cx="2148840" cy="7315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00" b="0">
                <a:solidFill>
                  <a:srgbClr val="B6BEC9"/>
                </a:solidFill>
                <a:latin typeface="Aptos"/>
              </a:rPr>
              <a:t>Mejor audio para el huésped sin convertir la habitación en un ecosistema de app de consumo.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823960" y="1234440"/>
            <a:ext cx="2514600" cy="1737360"/>
          </a:xfrm>
          <a:prstGeom prst="round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9006840" y="1417320"/>
            <a:ext cx="2148840" cy="23774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200" b="1">
                <a:solidFill>
                  <a:srgbClr val="C69C59"/>
                </a:solidFill>
                <a:latin typeface="Aptos"/>
              </a:rPr>
              <a:t>Para el integrador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006840" y="1764792"/>
            <a:ext cx="2148840" cy="7315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00" b="0">
                <a:solidFill>
                  <a:srgbClr val="B6BEC9"/>
                </a:solidFill>
                <a:latin typeface="Aptos"/>
              </a:rPr>
              <a:t>Un componente controlable que añade valor técnico y trabajo de puesta en marcha.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989320" y="3383280"/>
            <a:ext cx="2514600" cy="1737360"/>
          </a:xfrm>
          <a:prstGeom prst="round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172200" y="3566160"/>
            <a:ext cx="2148840" cy="23774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200" b="1">
                <a:solidFill>
                  <a:srgbClr val="C69C59"/>
                </a:solidFill>
                <a:latin typeface="Aptos"/>
              </a:rPr>
              <a:t>Para el distribuidor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172200" y="3913632"/>
            <a:ext cx="2148840" cy="7315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00" b="0">
                <a:solidFill>
                  <a:srgbClr val="B6BEC9"/>
                </a:solidFill>
                <a:latin typeface="Aptos"/>
              </a:rPr>
              <a:t>Un producto que cubre un hueco en el portfolio y puede generar volumen de proyecto y más ventas de altavoces.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823960" y="3383280"/>
            <a:ext cx="2514600" cy="1737360"/>
          </a:xfrm>
          <a:prstGeom prst="round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9006840" y="3566160"/>
            <a:ext cx="2148840" cy="23774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200" b="1">
                <a:solidFill>
                  <a:srgbClr val="C69C59"/>
                </a:solidFill>
                <a:latin typeface="Aptos"/>
              </a:rPr>
              <a:t>Para el consultor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006840" y="3913632"/>
            <a:ext cx="2148840" cy="7315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00" b="0">
                <a:solidFill>
                  <a:srgbClr val="B6BEC9"/>
                </a:solidFill>
                <a:latin typeface="Aptos"/>
              </a:rPr>
              <a:t>Una solución limpia por habitación donde audio de TV, streaming e integración quedan cubiertos.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Fortaleza competitiva de Omega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Simplicidad residencial + control profesional para proyectos hospitality y villas de lujo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POSICIONAMIENTO COMERCIAL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deck comercial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10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1266443"/>
            <a:ext cx="10698480" cy="5029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400" b="1" dirty="0">
                <a:solidFill>
                  <a:srgbClr val="F2F4F7"/>
                </a:solidFill>
                <a:latin typeface="Aptos"/>
              </a:rPr>
              <a:t>No posicione Omega como un “Sonos mejor” ni como un ecosistema </a:t>
            </a:r>
            <a:r>
              <a:rPr sz="1400" b="1" dirty="0" err="1">
                <a:solidFill>
                  <a:srgbClr val="F2F4F7"/>
                </a:solidFill>
                <a:latin typeface="Aptos"/>
              </a:rPr>
              <a:t>BluOS</a:t>
            </a:r>
            <a:r>
              <a:rPr sz="1400" b="1" dirty="0">
                <a:solidFill>
                  <a:srgbClr val="F2F4F7"/>
                </a:solidFill>
                <a:latin typeface="Aptos"/>
              </a:rPr>
              <a:t> más maduro. Posiciónelo como un bloque configurable de audio por habitación.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1874519"/>
            <a:ext cx="3474720" cy="306324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41247" y="2084831"/>
            <a:ext cx="3063240" cy="32918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1400" b="1">
                <a:solidFill>
                  <a:srgbClr val="C69C59"/>
                </a:solidFill>
                <a:latin typeface="Aptos"/>
              </a:rPr>
              <a:t>Operación hospitality / villa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7" y="2615184"/>
            <a:ext cx="3063240" cy="1783080"/>
          </a:xfrm>
          <a:prstGeom prst="rect">
            <a:avLst/>
          </a:prstGeom>
          <a:noFill/>
        </p:spPr>
        <p:txBody>
          <a:bodyPr wrap="square" lIns="45720" tIns="0" rIns="18288" bIns="0">
            <a:spAutoFit/>
          </a:bodyPr>
          <a:lstStyle/>
          <a:p>
            <a:pPr>
              <a:buChar char="•"/>
              <a:defRPr sz="950">
                <a:solidFill>
                  <a:srgbClr val="B6BEC9"/>
                </a:solidFill>
                <a:latin typeface="Aptos"/>
              </a:defRPr>
            </a:pPr>
            <a:r>
              <a:t>Nombre Bluetooth, PIN y reseteo de emparejamiento</a:t>
            </a:r>
          </a:p>
          <a:p>
            <a:pPr>
              <a:buChar char="•"/>
              <a:defRPr sz="950">
                <a:solidFill>
                  <a:srgbClr val="B6BEC9"/>
                </a:solidFill>
                <a:latin typeface="Aptos"/>
              </a:defRPr>
            </a:pPr>
            <a:r>
              <a:t>Activar / desactivar entradas y comportamiento de fuentes</a:t>
            </a:r>
          </a:p>
          <a:p>
            <a:pPr>
              <a:buChar char="•"/>
              <a:defRPr sz="950">
                <a:solidFill>
                  <a:srgbClr val="B6BEC9"/>
                </a:solidFill>
                <a:latin typeface="Aptos"/>
              </a:defRPr>
            </a:pPr>
            <a:r>
              <a:t>Límites de volumen, EQ e instalación oculta</a:t>
            </a:r>
          </a:p>
          <a:p>
            <a:pPr>
              <a:buChar char="•"/>
              <a:defRPr sz="950">
                <a:solidFill>
                  <a:srgbClr val="B6BEC9"/>
                </a:solidFill>
                <a:latin typeface="Aptos"/>
              </a:defRPr>
            </a:pPr>
            <a:r>
              <a:t>Uso sencillo para propietario, huésped o usuario de alquiler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498848" y="1874519"/>
            <a:ext cx="3474720" cy="306324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700016" y="2084831"/>
            <a:ext cx="3063240" cy="32918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1400" b="1">
                <a:solidFill>
                  <a:srgbClr val="C69C59"/>
                </a:solidFill>
                <a:latin typeface="Aptos"/>
              </a:rPr>
              <a:t>Control listo para integración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00016" y="2615184"/>
            <a:ext cx="3063240" cy="1783080"/>
          </a:xfrm>
          <a:prstGeom prst="rect">
            <a:avLst/>
          </a:prstGeom>
          <a:noFill/>
        </p:spPr>
        <p:txBody>
          <a:bodyPr wrap="square" lIns="45720" tIns="0" rIns="18288" bIns="0">
            <a:spAutoFit/>
          </a:bodyPr>
          <a:lstStyle/>
          <a:p>
            <a:pPr>
              <a:buChar char="•"/>
              <a:defRPr sz="950">
                <a:solidFill>
                  <a:srgbClr val="B6BEC9"/>
                </a:solidFill>
                <a:latin typeface="Aptos"/>
              </a:defRPr>
            </a:pPr>
            <a:r>
              <a:t>HTTP, TCP/IP, RS232 / UART e IR</a:t>
            </a:r>
          </a:p>
          <a:p>
            <a:pPr>
              <a:buChar char="•"/>
              <a:defRPr sz="950">
                <a:solidFill>
                  <a:srgbClr val="B6BEC9"/>
                </a:solidFill>
                <a:latin typeface="Aptos"/>
              </a:defRPr>
            </a:pPr>
            <a:r>
              <a:t>DLNA / UPnP y feedback de estado del reproductor</a:t>
            </a:r>
          </a:p>
          <a:p>
            <a:pPr>
              <a:buChar char="•"/>
              <a:defRPr sz="950">
                <a:solidFill>
                  <a:srgbClr val="B6BEC9"/>
                </a:solidFill>
                <a:latin typeface="Aptos"/>
              </a:defRPr>
            </a:pPr>
            <a:r>
              <a:t>Control desde IPTV, GRMS o automatización</a:t>
            </a:r>
          </a:p>
          <a:p>
            <a:pPr>
              <a:buChar char="•"/>
              <a:defRPr sz="950">
                <a:solidFill>
                  <a:srgbClr val="B6BEC9"/>
                </a:solidFill>
                <a:latin typeface="Aptos"/>
              </a:defRPr>
            </a:pPr>
            <a:r>
              <a:t>Interfaz propia en lugar de depender de una app de consumo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357615" y="1874519"/>
            <a:ext cx="3474720" cy="306324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558784" y="2084831"/>
            <a:ext cx="3063240" cy="32918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1400" b="1">
                <a:solidFill>
                  <a:srgbClr val="C69C59"/>
                </a:solidFill>
                <a:latin typeface="Aptos"/>
              </a:rPr>
              <a:t>Flexibilidad de proyecto y coste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558784" y="2615184"/>
            <a:ext cx="3063240" cy="1783080"/>
          </a:xfrm>
          <a:prstGeom prst="rect">
            <a:avLst/>
          </a:prstGeom>
          <a:noFill/>
        </p:spPr>
        <p:txBody>
          <a:bodyPr wrap="square" lIns="45720" tIns="0" rIns="18288" bIns="0">
            <a:spAutoFit/>
          </a:bodyPr>
          <a:lstStyle/>
          <a:p>
            <a:pPr>
              <a:buChar char="•"/>
              <a:defRPr sz="950">
                <a:solidFill>
                  <a:srgbClr val="B6BEC9"/>
                </a:solidFill>
                <a:latin typeface="Aptos"/>
              </a:defRPr>
            </a:pPr>
            <a:r>
              <a:t>HDMI ARC, óptico, RCA, USB-C, BT, streaming</a:t>
            </a:r>
          </a:p>
          <a:p>
            <a:pPr>
              <a:buChar char="•"/>
              <a:defRPr sz="950">
                <a:solidFill>
                  <a:srgbClr val="B6BEC9"/>
                </a:solidFill>
                <a:latin typeface="Aptos"/>
              </a:defRPr>
            </a:pPr>
            <a:r>
              <a:t>Salida de altavoz, sub-out y RCA line-out</a:t>
            </a:r>
          </a:p>
          <a:p>
            <a:pPr>
              <a:buChar char="•"/>
              <a:defRPr sz="950">
                <a:solidFill>
                  <a:srgbClr val="B6BEC9"/>
                </a:solidFill>
                <a:latin typeface="Aptos"/>
              </a:defRPr>
            </a:pPr>
            <a:r>
              <a:t>Amplificador, streamer / previo o endpoint de audio</a:t>
            </a:r>
          </a:p>
          <a:p>
            <a:pPr>
              <a:buChar char="•"/>
              <a:defRPr sz="950">
                <a:solidFill>
                  <a:srgbClr val="B6BEC9"/>
                </a:solidFill>
                <a:latin typeface="Aptos"/>
              </a:defRPr>
            </a:pPr>
            <a:r>
              <a:t>PVP €499 permite roll-outs repetibles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40080" y="5303520"/>
            <a:ext cx="10881360" cy="640080"/>
          </a:xfrm>
          <a:prstGeom prst="round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914400" y="5513832"/>
            <a:ext cx="10332720" cy="1828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200" b="1">
                <a:solidFill>
                  <a:srgbClr val="F2F4F7"/>
                </a:solidFill>
                <a:latin typeface="Aptos"/>
              </a:rPr>
              <a:t>Propuesta de valor: Omega conecta el streaming de consumo con la integración profesional — fácil para el usuario, configurable y controlable para el instalador.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Streaming de consumo vs audio comercial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Omega cubre el hueco de integración por habitación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POSICIONAMIENTO COMERCIAL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deck comercial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11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1828800"/>
            <a:ext cx="3337560" cy="242316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914400" y="2057400"/>
            <a:ext cx="2834640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400" b="1">
                <a:solidFill>
                  <a:srgbClr val="C69C59"/>
                </a:solidFill>
                <a:latin typeface="Aptos"/>
              </a:rPr>
              <a:t>Streaming de consumo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2450592"/>
            <a:ext cx="283464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100" b="1">
                <a:solidFill>
                  <a:srgbClr val="F2F4F7"/>
                </a:solidFill>
                <a:latin typeface="Aptos"/>
              </a:rPr>
              <a:t>Sonos / Bluesound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0" y="2852928"/>
            <a:ext cx="2834640" cy="9144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950" b="0">
                <a:solidFill>
                  <a:srgbClr val="B6BEC9"/>
                </a:solidFill>
                <a:latin typeface="Aptos"/>
              </a:rPr>
              <a:t>App fuerte, marca fuerte y tracción residencial. Menos ideal para operación controlada de huéspedes e integración específica de proyecto.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434840" y="1828800"/>
            <a:ext cx="3337560" cy="242316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663440" y="2057400"/>
            <a:ext cx="2834640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400" b="1">
                <a:solidFill>
                  <a:srgbClr val="C69C59"/>
                </a:solidFill>
                <a:latin typeface="Aptos"/>
              </a:rPr>
              <a:t>Posición de Omega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63440" y="2450592"/>
            <a:ext cx="283464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100" b="1">
                <a:solidFill>
                  <a:srgbClr val="F2F4F7"/>
                </a:solidFill>
                <a:latin typeface="Aptos"/>
              </a:rPr>
              <a:t>Amplificador de integración por habitación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63440" y="2852928"/>
            <a:ext cx="2834640" cy="9144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950" b="0">
                <a:solidFill>
                  <a:srgbClr val="B6BEC9"/>
                </a:solidFill>
                <a:latin typeface="Aptos"/>
              </a:rPr>
              <a:t>TV + música para huéspedes + streaming + amplificador + control, con libertad para usar los altavoces del distribuidor y una solución AV más amplia.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183879" y="1828800"/>
            <a:ext cx="3337560" cy="242316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412480" y="2057400"/>
            <a:ext cx="2834640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400" b="1">
                <a:solidFill>
                  <a:srgbClr val="C69C59"/>
                </a:solidFill>
                <a:latin typeface="Aptos"/>
              </a:rPr>
              <a:t>Audio comercial tradicional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12480" y="2450592"/>
            <a:ext cx="283464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100" b="1">
                <a:solidFill>
                  <a:srgbClr val="F2F4F7"/>
                </a:solidFill>
                <a:latin typeface="Aptos"/>
              </a:rPr>
              <a:t>Sistemas rack / 70V / DSP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12480" y="2852928"/>
            <a:ext cx="2834640" cy="9144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950" b="0">
                <a:solidFill>
                  <a:srgbClr val="B6BEC9"/>
                </a:solidFill>
                <a:latin typeface="Aptos"/>
              </a:rPr>
              <a:t>Fuerte para audio central en áreas públicas. A menudo demasiado grande o pesado para habitaciones individuales y roll-outs compactos.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14400" y="4800600"/>
            <a:ext cx="10332720" cy="777240"/>
          </a:xfrm>
          <a:prstGeom prst="round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143000" y="5065776"/>
            <a:ext cx="987552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200" b="1">
                <a:solidFill>
                  <a:srgbClr val="F2F4F7"/>
                </a:solidFill>
                <a:latin typeface="Aptos"/>
              </a:rPr>
              <a:t>Omega lleva la comodidad del streaming moderno a proyectos hospitality y comerciales sin las limitaciones de un ecosistema de consumo cerrado ni la complejidad de un sistema centralizado tradicional.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Posicionamiento frente a Sonos y Bluesound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Mensaje para el mercado: Omega destaca por encaje hospitality, integración abierta, E/S flexible y economía de roll-out.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POSICIONAMIENTO COMERCIAL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deck comercial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12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2920" y="1124712"/>
            <a:ext cx="11338560" cy="393192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02920" y="1124712"/>
            <a:ext cx="1828800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331720" y="1225296"/>
            <a:ext cx="2377440" cy="1371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919" b="1">
                <a:solidFill>
                  <a:srgbClr val="080A0F"/>
                </a:solidFill>
                <a:latin typeface="Aptos"/>
              </a:rPr>
              <a:t>OMEGA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09160" y="1225296"/>
            <a:ext cx="2377440" cy="1371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919" b="1">
                <a:solidFill>
                  <a:srgbClr val="080A0F"/>
                </a:solidFill>
                <a:latin typeface="Aptos"/>
              </a:rPr>
              <a:t>SONOS AMP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086600" y="1225296"/>
            <a:ext cx="2377440" cy="1371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919" b="1">
                <a:solidFill>
                  <a:srgbClr val="080A0F"/>
                </a:solidFill>
                <a:latin typeface="Aptos"/>
              </a:rPr>
              <a:t>BLUESOUND POWERNODE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464040" y="1225296"/>
            <a:ext cx="2377440" cy="1371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919" b="1">
                <a:solidFill>
                  <a:srgbClr val="080A0F"/>
                </a:solidFill>
                <a:latin typeface="Aptos"/>
              </a:rPr>
              <a:t>BLUESOUND PRO B170S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" y="1517904"/>
            <a:ext cx="182880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594360" y="1645919"/>
            <a:ext cx="164592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780" b="1">
                <a:solidFill>
                  <a:srgbClr val="F2F4F7"/>
                </a:solidFill>
                <a:latin typeface="Aptos"/>
              </a:rPr>
              <a:t>Posición principal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331720" y="1517904"/>
            <a:ext cx="237744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2404872" y="159105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Hospitality / integración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709160" y="1517904"/>
            <a:ext cx="237744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4782312" y="159105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Audio residencial instalado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086600" y="1517904"/>
            <a:ext cx="237744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7159752" y="159105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Streaming residencial premium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464040" y="1517904"/>
            <a:ext cx="237744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9537192" y="159105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Música ambiente comercial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02920" y="2020824"/>
            <a:ext cx="1828800" cy="502920"/>
          </a:xfrm>
          <a:prstGeom prst="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594360" y="2148840"/>
            <a:ext cx="164592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780" b="1">
                <a:solidFill>
                  <a:srgbClr val="F2F4F7"/>
                </a:solidFill>
                <a:latin typeface="Aptos"/>
              </a:rPr>
              <a:t>Amplificador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331720" y="2020824"/>
            <a:ext cx="2377440" cy="502920"/>
          </a:xfrm>
          <a:prstGeom prst="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2404872" y="209397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2 × 50 W @ 4/8 Ω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709160" y="2020824"/>
            <a:ext cx="2377440" cy="502920"/>
          </a:xfrm>
          <a:prstGeom prst="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4782312" y="209397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2 × 125 W @ 8 Ω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086600" y="2020824"/>
            <a:ext cx="2377440" cy="502920"/>
          </a:xfrm>
          <a:prstGeom prst="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7159752" y="209397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2 × 100 W @ 8 Ω</a:t>
            </a:r>
          </a:p>
        </p:txBody>
      </p:sp>
      <p:sp>
        <p:nvSpPr>
          <p:cNvPr id="34" name="Rectangle 33"/>
          <p:cNvSpPr/>
          <p:nvPr/>
        </p:nvSpPr>
        <p:spPr>
          <a:xfrm>
            <a:off x="9464040" y="2020824"/>
            <a:ext cx="2377440" cy="502920"/>
          </a:xfrm>
          <a:prstGeom prst="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9537192" y="209397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2 × 80 W @ 4/8 Ω; 70/100 V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02920" y="2523744"/>
            <a:ext cx="182880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594360" y="2651760"/>
            <a:ext cx="164592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780" b="1">
                <a:solidFill>
                  <a:srgbClr val="F2F4F7"/>
                </a:solidFill>
                <a:latin typeface="Aptos"/>
              </a:rPr>
              <a:t>Conexión TV</a:t>
            </a:r>
          </a:p>
        </p:txBody>
      </p:sp>
      <p:sp>
        <p:nvSpPr>
          <p:cNvPr id="38" name="Rectangle 37"/>
          <p:cNvSpPr/>
          <p:nvPr/>
        </p:nvSpPr>
        <p:spPr>
          <a:xfrm>
            <a:off x="2331720" y="2523744"/>
            <a:ext cx="237744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2404872" y="259689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HDMI ARC + óptico</a:t>
            </a:r>
          </a:p>
        </p:txBody>
      </p:sp>
      <p:sp>
        <p:nvSpPr>
          <p:cNvPr id="40" name="Rectangle 39"/>
          <p:cNvSpPr/>
          <p:nvPr/>
        </p:nvSpPr>
        <p:spPr>
          <a:xfrm>
            <a:off x="4709160" y="2523744"/>
            <a:ext cx="237744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4782312" y="259689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HDMI ARC</a:t>
            </a:r>
          </a:p>
        </p:txBody>
      </p:sp>
      <p:sp>
        <p:nvSpPr>
          <p:cNvPr id="42" name="Rectangle 41"/>
          <p:cNvSpPr/>
          <p:nvPr/>
        </p:nvSpPr>
        <p:spPr>
          <a:xfrm>
            <a:off x="7086600" y="2523744"/>
            <a:ext cx="237744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7159752" y="259689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HDMI eARC</a:t>
            </a:r>
          </a:p>
        </p:txBody>
      </p:sp>
      <p:sp>
        <p:nvSpPr>
          <p:cNvPr id="44" name="Rectangle 43"/>
          <p:cNvSpPr/>
          <p:nvPr/>
        </p:nvSpPr>
        <p:spPr>
          <a:xfrm>
            <a:off x="9464040" y="2523744"/>
            <a:ext cx="237744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9537192" y="259689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No indica HDMI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02920" y="3026664"/>
            <a:ext cx="1828800" cy="502920"/>
          </a:xfrm>
          <a:prstGeom prst="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594360" y="3154680"/>
            <a:ext cx="164592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780" b="1">
                <a:solidFill>
                  <a:srgbClr val="F2F4F7"/>
                </a:solidFill>
                <a:latin typeface="Aptos"/>
              </a:rPr>
              <a:t>Fuentes locales</a:t>
            </a:r>
          </a:p>
        </p:txBody>
      </p:sp>
      <p:sp>
        <p:nvSpPr>
          <p:cNvPr id="48" name="Rectangle 47"/>
          <p:cNvSpPr/>
          <p:nvPr/>
        </p:nvSpPr>
        <p:spPr>
          <a:xfrm>
            <a:off x="2331720" y="3026664"/>
            <a:ext cx="2377440" cy="502920"/>
          </a:xfrm>
          <a:prstGeom prst="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TextBox 48"/>
          <p:cNvSpPr txBox="1"/>
          <p:nvPr/>
        </p:nvSpPr>
        <p:spPr>
          <a:xfrm>
            <a:off x="2404872" y="309981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BT, RCA, USB-A, USB-C</a:t>
            </a:r>
          </a:p>
        </p:txBody>
      </p:sp>
      <p:sp>
        <p:nvSpPr>
          <p:cNvPr id="50" name="Rectangle 49"/>
          <p:cNvSpPr/>
          <p:nvPr/>
        </p:nvSpPr>
        <p:spPr>
          <a:xfrm>
            <a:off x="4709160" y="3026664"/>
            <a:ext cx="2377440" cy="502920"/>
          </a:xfrm>
          <a:prstGeom prst="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TextBox 50"/>
          <p:cNvSpPr txBox="1"/>
          <p:nvPr/>
        </p:nvSpPr>
        <p:spPr>
          <a:xfrm>
            <a:off x="4782312" y="309981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RCA line-in</a:t>
            </a:r>
          </a:p>
        </p:txBody>
      </p:sp>
      <p:sp>
        <p:nvSpPr>
          <p:cNvPr id="52" name="Rectangle 51"/>
          <p:cNvSpPr/>
          <p:nvPr/>
        </p:nvSpPr>
        <p:spPr>
          <a:xfrm>
            <a:off x="7086600" y="3026664"/>
            <a:ext cx="2377440" cy="502920"/>
          </a:xfrm>
          <a:prstGeom prst="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TextBox 52"/>
          <p:cNvSpPr txBox="1"/>
          <p:nvPr/>
        </p:nvSpPr>
        <p:spPr>
          <a:xfrm>
            <a:off x="7159752" y="309981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BT, USB-C, analógico/digital</a:t>
            </a:r>
          </a:p>
        </p:txBody>
      </p:sp>
      <p:sp>
        <p:nvSpPr>
          <p:cNvPr id="54" name="Rectangle 53"/>
          <p:cNvSpPr/>
          <p:nvPr/>
        </p:nvSpPr>
        <p:spPr>
          <a:xfrm>
            <a:off x="9464040" y="3026664"/>
            <a:ext cx="2377440" cy="502920"/>
          </a:xfrm>
          <a:prstGeom prst="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TextBox 54"/>
          <p:cNvSpPr txBox="1"/>
          <p:nvPr/>
        </p:nvSpPr>
        <p:spPr>
          <a:xfrm>
            <a:off x="9537192" y="309981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Analógico + USB-A</a:t>
            </a:r>
          </a:p>
        </p:txBody>
      </p:sp>
      <p:sp>
        <p:nvSpPr>
          <p:cNvPr id="56" name="Rectangle 55"/>
          <p:cNvSpPr/>
          <p:nvPr/>
        </p:nvSpPr>
        <p:spPr>
          <a:xfrm>
            <a:off x="502920" y="3529584"/>
            <a:ext cx="182880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TextBox 56"/>
          <p:cNvSpPr txBox="1"/>
          <p:nvPr/>
        </p:nvSpPr>
        <p:spPr>
          <a:xfrm>
            <a:off x="594360" y="3657600"/>
            <a:ext cx="164592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780" b="1">
                <a:solidFill>
                  <a:srgbClr val="F2F4F7"/>
                </a:solidFill>
                <a:latin typeface="Aptos"/>
              </a:rPr>
              <a:t>Control de proyecto abierto</a:t>
            </a:r>
          </a:p>
        </p:txBody>
      </p:sp>
      <p:sp>
        <p:nvSpPr>
          <p:cNvPr id="58" name="Rectangle 57"/>
          <p:cNvSpPr/>
          <p:nvPr/>
        </p:nvSpPr>
        <p:spPr>
          <a:xfrm>
            <a:off x="2331720" y="3529584"/>
            <a:ext cx="237744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TextBox 58"/>
          <p:cNvSpPr txBox="1"/>
          <p:nvPr/>
        </p:nvSpPr>
        <p:spPr>
          <a:xfrm>
            <a:off x="2404872" y="360273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HTTP, TCP/IP, RS232/UART, IR</a:t>
            </a:r>
          </a:p>
        </p:txBody>
      </p:sp>
      <p:sp>
        <p:nvSpPr>
          <p:cNvPr id="60" name="Rectangle 59"/>
          <p:cNvSpPr/>
          <p:nvPr/>
        </p:nvSpPr>
        <p:spPr>
          <a:xfrm>
            <a:off x="4709160" y="3529584"/>
            <a:ext cx="237744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TextBox 60"/>
          <p:cNvSpPr txBox="1"/>
          <p:nvPr/>
        </p:nvSpPr>
        <p:spPr>
          <a:xfrm>
            <a:off x="4782312" y="360273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Integraciones de partners</a:t>
            </a:r>
          </a:p>
        </p:txBody>
      </p:sp>
      <p:sp>
        <p:nvSpPr>
          <p:cNvPr id="62" name="Rectangle 61"/>
          <p:cNvSpPr/>
          <p:nvPr/>
        </p:nvSpPr>
        <p:spPr>
          <a:xfrm>
            <a:off x="7086600" y="3529584"/>
            <a:ext cx="237744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TextBox 62"/>
          <p:cNvSpPr txBox="1"/>
          <p:nvPr/>
        </p:nvSpPr>
        <p:spPr>
          <a:xfrm>
            <a:off x="7159752" y="360273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Drivers para sistemas de control principales</a:t>
            </a:r>
          </a:p>
        </p:txBody>
      </p:sp>
      <p:sp>
        <p:nvSpPr>
          <p:cNvPr id="64" name="Rectangle 63"/>
          <p:cNvSpPr/>
          <p:nvPr/>
        </p:nvSpPr>
        <p:spPr>
          <a:xfrm>
            <a:off x="9464040" y="3529584"/>
            <a:ext cx="237744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TextBox 64"/>
          <p:cNvSpPr txBox="1"/>
          <p:nvPr/>
        </p:nvSpPr>
        <p:spPr>
          <a:xfrm>
            <a:off x="9537192" y="360273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Drivers para sistemas de control principales</a:t>
            </a:r>
          </a:p>
        </p:txBody>
      </p:sp>
      <p:sp>
        <p:nvSpPr>
          <p:cNvPr id="66" name="Rectangle 65"/>
          <p:cNvSpPr/>
          <p:nvPr/>
        </p:nvSpPr>
        <p:spPr>
          <a:xfrm>
            <a:off x="502920" y="4032504"/>
            <a:ext cx="1828800" cy="502920"/>
          </a:xfrm>
          <a:prstGeom prst="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TextBox 66"/>
          <p:cNvSpPr txBox="1"/>
          <p:nvPr/>
        </p:nvSpPr>
        <p:spPr>
          <a:xfrm>
            <a:off x="594360" y="4160520"/>
            <a:ext cx="164592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780" b="1">
                <a:solidFill>
                  <a:srgbClr val="F2F4F7"/>
                </a:solidFill>
                <a:latin typeface="Aptos"/>
              </a:rPr>
              <a:t>Salidas line / sub</a:t>
            </a:r>
          </a:p>
        </p:txBody>
      </p:sp>
      <p:sp>
        <p:nvSpPr>
          <p:cNvPr id="68" name="Rectangle 67"/>
          <p:cNvSpPr/>
          <p:nvPr/>
        </p:nvSpPr>
        <p:spPr>
          <a:xfrm>
            <a:off x="2331720" y="4032504"/>
            <a:ext cx="2377440" cy="502920"/>
          </a:xfrm>
          <a:prstGeom prst="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9" name="TextBox 68"/>
          <p:cNvSpPr txBox="1"/>
          <p:nvPr/>
        </p:nvSpPr>
        <p:spPr>
          <a:xfrm>
            <a:off x="2404872" y="410565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RCA line-out + sub-out</a:t>
            </a:r>
          </a:p>
        </p:txBody>
      </p:sp>
      <p:sp>
        <p:nvSpPr>
          <p:cNvPr id="70" name="Rectangle 69"/>
          <p:cNvSpPr/>
          <p:nvPr/>
        </p:nvSpPr>
        <p:spPr>
          <a:xfrm>
            <a:off x="4709160" y="4032504"/>
            <a:ext cx="2377440" cy="502920"/>
          </a:xfrm>
          <a:prstGeom prst="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TextBox 70"/>
          <p:cNvSpPr txBox="1"/>
          <p:nvPr/>
        </p:nvSpPr>
        <p:spPr>
          <a:xfrm>
            <a:off x="4782312" y="410565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Sub-out</a:t>
            </a:r>
          </a:p>
        </p:txBody>
      </p:sp>
      <p:sp>
        <p:nvSpPr>
          <p:cNvPr id="72" name="Rectangle 71"/>
          <p:cNvSpPr/>
          <p:nvPr/>
        </p:nvSpPr>
        <p:spPr>
          <a:xfrm>
            <a:off x="7086600" y="4032504"/>
            <a:ext cx="2377440" cy="502920"/>
          </a:xfrm>
          <a:prstGeom prst="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3" name="TextBox 72"/>
          <p:cNvSpPr txBox="1"/>
          <p:nvPr/>
        </p:nvSpPr>
        <p:spPr>
          <a:xfrm>
            <a:off x="7159752" y="410565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Opciones sub / pre-out</a:t>
            </a:r>
          </a:p>
        </p:txBody>
      </p:sp>
      <p:sp>
        <p:nvSpPr>
          <p:cNvPr id="74" name="Rectangle 73"/>
          <p:cNvSpPr/>
          <p:nvPr/>
        </p:nvSpPr>
        <p:spPr>
          <a:xfrm>
            <a:off x="9464040" y="4032504"/>
            <a:ext cx="2377440" cy="502920"/>
          </a:xfrm>
          <a:prstGeom prst="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5" name="TextBox 74"/>
          <p:cNvSpPr txBox="1"/>
          <p:nvPr/>
        </p:nvSpPr>
        <p:spPr>
          <a:xfrm>
            <a:off x="9537192" y="410565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Sub-out</a:t>
            </a:r>
          </a:p>
        </p:txBody>
      </p:sp>
      <p:sp>
        <p:nvSpPr>
          <p:cNvPr id="76" name="Rectangle 75"/>
          <p:cNvSpPr/>
          <p:nvPr/>
        </p:nvSpPr>
        <p:spPr>
          <a:xfrm>
            <a:off x="502920" y="4535424"/>
            <a:ext cx="182880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7" name="TextBox 76"/>
          <p:cNvSpPr txBox="1"/>
          <p:nvPr/>
        </p:nvSpPr>
        <p:spPr>
          <a:xfrm>
            <a:off x="594360" y="4663440"/>
            <a:ext cx="164592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780" b="1">
                <a:solidFill>
                  <a:srgbClr val="F2F4F7"/>
                </a:solidFill>
                <a:latin typeface="Aptos"/>
              </a:rPr>
              <a:t>Ventaja principal</a:t>
            </a:r>
          </a:p>
        </p:txBody>
      </p:sp>
      <p:sp>
        <p:nvSpPr>
          <p:cNvPr id="78" name="Rectangle 77"/>
          <p:cNvSpPr/>
          <p:nvPr/>
        </p:nvSpPr>
        <p:spPr>
          <a:xfrm>
            <a:off x="2331720" y="4535424"/>
            <a:ext cx="237744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9" name="TextBox 78"/>
          <p:cNvSpPr txBox="1"/>
          <p:nvPr/>
        </p:nvSpPr>
        <p:spPr>
          <a:xfrm>
            <a:off x="2404872" y="460857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Bloque flexible para proyectos (€499)</a:t>
            </a:r>
          </a:p>
        </p:txBody>
      </p:sp>
      <p:sp>
        <p:nvSpPr>
          <p:cNvPr id="80" name="Rectangle 79"/>
          <p:cNvSpPr/>
          <p:nvPr/>
        </p:nvSpPr>
        <p:spPr>
          <a:xfrm>
            <a:off x="4709160" y="4535424"/>
            <a:ext cx="237744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1" name="TextBox 80"/>
          <p:cNvSpPr txBox="1"/>
          <p:nvPr/>
        </p:nvSpPr>
        <p:spPr>
          <a:xfrm>
            <a:off x="4782312" y="460857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Marca + app madura (€799)</a:t>
            </a:r>
          </a:p>
        </p:txBody>
      </p:sp>
      <p:sp>
        <p:nvSpPr>
          <p:cNvPr id="82" name="Rectangle 81"/>
          <p:cNvSpPr/>
          <p:nvPr/>
        </p:nvSpPr>
        <p:spPr>
          <a:xfrm>
            <a:off x="7086600" y="4535424"/>
            <a:ext cx="237744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3" name="TextBox 82"/>
          <p:cNvSpPr txBox="1"/>
          <p:nvPr/>
        </p:nvSpPr>
        <p:spPr>
          <a:xfrm>
            <a:off x="7159752" y="460857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BluOS + Hi-Fi premium (€1199)</a:t>
            </a:r>
          </a:p>
        </p:txBody>
      </p:sp>
      <p:sp>
        <p:nvSpPr>
          <p:cNvPr id="84" name="Rectangle 83"/>
          <p:cNvSpPr/>
          <p:nvPr/>
        </p:nvSpPr>
        <p:spPr>
          <a:xfrm>
            <a:off x="9464040" y="4535424"/>
            <a:ext cx="237744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5" name="TextBox 84"/>
          <p:cNvSpPr txBox="1"/>
          <p:nvPr/>
        </p:nvSpPr>
        <p:spPr>
          <a:xfrm>
            <a:off x="9537192" y="460857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Ecosistema comercial + 70/100 V (€1100–1400)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731520" y="5806440"/>
            <a:ext cx="10789920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200" b="1">
                <a:solidFill>
                  <a:srgbClr val="C69C59"/>
                </a:solidFill>
                <a:latin typeface="Aptos"/>
              </a:rPr>
              <a:t>Mensaje para el mercado: Sonos y Bluesound lideran por ecosistema. Omega lidera por encaje hospitality, integración abierta, E/S flexible y economía de roll-out.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Drivers establecidos o control directo de proyecto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Omega ofrece lógica de control directa por habitación alrededor del propio amplificador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POSICIONAMIENTO COMERCIAL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deck comercial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13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1325880"/>
            <a:ext cx="5074920" cy="406908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914400" y="1627632"/>
            <a:ext cx="4617720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800" b="1">
                <a:solidFill>
                  <a:srgbClr val="F2F4F7"/>
                </a:solidFill>
                <a:latin typeface="Aptos"/>
              </a:rPr>
              <a:t>Sonos / Bluesound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2057400"/>
            <a:ext cx="461772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000" b="1">
                <a:solidFill>
                  <a:srgbClr val="C69C59"/>
                </a:solidFill>
                <a:latin typeface="Aptos"/>
              </a:rPr>
              <a:t>RUTA DE ECOSISTEMA MADURO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1560" y="2514600"/>
            <a:ext cx="4389120" cy="2194560"/>
          </a:xfrm>
          <a:prstGeom prst="rect">
            <a:avLst/>
          </a:prstGeom>
          <a:noFill/>
        </p:spPr>
        <p:txBody>
          <a:bodyPr wrap="square" lIns="45720" tIns="0" rIns="18288" bIns="0">
            <a:spAutoFit/>
          </a:bodyPr>
          <a:lstStyle/>
          <a:p>
            <a:pPr>
              <a:buChar char="•"/>
              <a:defRPr sz="1100">
                <a:solidFill>
                  <a:srgbClr val="B6BEC9"/>
                </a:solidFill>
                <a:latin typeface="Aptos"/>
              </a:defRPr>
            </a:pPr>
            <a:r>
              <a:t>Drivers listos para plataformas como Control4, Crestron, RTI y URC</a:t>
            </a:r>
          </a:p>
          <a:p>
            <a:pPr>
              <a:buChar char="•"/>
              <a:defRPr sz="1100">
                <a:solidFill>
                  <a:srgbClr val="B6BEC9"/>
                </a:solidFill>
                <a:latin typeface="Aptos"/>
              </a:defRPr>
            </a:pPr>
            <a:r>
              <a:t>Ruta rápida para proyectos estándar de automatización residencial</a:t>
            </a:r>
          </a:p>
          <a:p>
            <a:pPr>
              <a:buChar char="•"/>
              <a:defRPr sz="1100">
                <a:solidFill>
                  <a:srgbClr val="B6BEC9"/>
                </a:solidFill>
                <a:latin typeface="Aptos"/>
              </a:defRPr>
            </a:pPr>
            <a:r>
              <a:t>App y ecosistemas multiroom maduros</a:t>
            </a:r>
          </a:p>
          <a:p>
            <a:pPr>
              <a:buChar char="•"/>
              <a:defRPr sz="1100">
                <a:solidFill>
                  <a:srgbClr val="B6BEC9"/>
                </a:solidFill>
                <a:latin typeface="Aptos"/>
              </a:defRPr>
            </a:pPr>
            <a:r>
              <a:t>Menos desarrollo a medida para casos de uso comunes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0" y="1325880"/>
            <a:ext cx="5074920" cy="406908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629400" y="1627632"/>
            <a:ext cx="4617720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800" b="1">
                <a:solidFill>
                  <a:srgbClr val="C69C59"/>
                </a:solidFill>
                <a:latin typeface="Aptos"/>
              </a:rPr>
              <a:t>Omega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29400" y="2057400"/>
            <a:ext cx="461772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000" b="1">
                <a:solidFill>
                  <a:srgbClr val="C69C59"/>
                </a:solidFill>
                <a:latin typeface="Aptos"/>
              </a:rPr>
              <a:t>LÓGICA DIRECTA DE PROYECTO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66560" y="2514600"/>
            <a:ext cx="4389120" cy="2194560"/>
          </a:xfrm>
          <a:prstGeom prst="rect">
            <a:avLst/>
          </a:prstGeom>
          <a:noFill/>
        </p:spPr>
        <p:txBody>
          <a:bodyPr wrap="square" lIns="45720" tIns="0" rIns="18288" bIns="0">
            <a:spAutoFit/>
          </a:bodyPr>
          <a:lstStyle/>
          <a:p>
            <a:pPr>
              <a:buChar char="•"/>
              <a:defRPr sz="1100">
                <a:solidFill>
                  <a:srgbClr val="B6BEC9"/>
                </a:solidFill>
                <a:latin typeface="Aptos"/>
              </a:defRPr>
            </a:pPr>
            <a:r>
              <a:t>Control directo HTTP, TCP/IP, RS232/UART, IR y DLNA/UPnP</a:t>
            </a:r>
          </a:p>
          <a:p>
            <a:pPr>
              <a:buChar char="•"/>
              <a:defRPr sz="1100">
                <a:solidFill>
                  <a:srgbClr val="B6BEC9"/>
                </a:solidFill>
                <a:latin typeface="Aptos"/>
              </a:defRPr>
            </a:pPr>
            <a:r>
              <a:t>Feedback de fuente, volumen y reproducción a nivel de amplificador</a:t>
            </a:r>
          </a:p>
          <a:p>
            <a:pPr>
              <a:buChar char="•"/>
              <a:defRPr sz="1100">
                <a:solidFill>
                  <a:srgbClr val="B6BEC9"/>
                </a:solidFill>
                <a:latin typeface="Aptos"/>
              </a:defRPr>
            </a:pPr>
            <a:r>
              <a:t>Lógica a medida para TV, control de habitación, IPTV, GRMS o villas</a:t>
            </a:r>
          </a:p>
          <a:p>
            <a:pPr>
              <a:buChar char="•"/>
              <a:defRPr sz="1100">
                <a:solidFill>
                  <a:srgbClr val="B6BEC9"/>
                </a:solidFill>
                <a:latin typeface="Aptos"/>
              </a:defRPr>
            </a:pPr>
            <a:r>
              <a:t>Entradas, límites y comportamiento del sistema definidos por el instalador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463040" y="5614416"/>
            <a:ext cx="9235440" cy="457200"/>
          </a:xfrm>
          <a:prstGeom prst="round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1691640" y="5760720"/>
            <a:ext cx="8778240" cy="1371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050" b="1">
                <a:solidFill>
                  <a:srgbClr val="F2F4F7"/>
                </a:solidFill>
                <a:latin typeface="Aptos"/>
              </a:rPr>
              <a:t>Mensaje clave: Omega aporta valor cuando el integrador quiere que el amplificador siga la lógica específica de la habitación, villa o proyecto hospitality.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Por qué Omega interesa a un distribuidor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La oportunidad es el ecosistema de proyecto alrededor del amplificador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POSICIONAMIENTO COMERCIAL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deck comercial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14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1298448"/>
            <a:ext cx="3337560" cy="155448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86968" y="1499616"/>
            <a:ext cx="292608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Hueco en el portfolio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6968" y="1865376"/>
            <a:ext cx="2926080" cy="6858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Entre productos de streaming de consumo y sistemas comerciales de audio más grandes.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434840" y="1298448"/>
            <a:ext cx="3337560" cy="155448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636007" y="1499616"/>
            <a:ext cx="292608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Pedidos de proyecto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36007" y="1865376"/>
            <a:ext cx="2926080" cy="6858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Habitaciones de hotel, suites, apartamentos con servicios y roll-outs repetibles en zonas pequeñas.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183879" y="1298448"/>
            <a:ext cx="3337560" cy="155448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385048" y="1499616"/>
            <a:ext cx="292608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Solución propia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85048" y="1865376"/>
            <a:ext cx="2926080" cy="6858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Combine Omega con el portfolio de altavoces, control e instalación del distribuidor.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85800" y="3264408"/>
            <a:ext cx="3337560" cy="155448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86968" y="3465576"/>
            <a:ext cx="292608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Valor para el integrador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6968" y="3831335"/>
            <a:ext cx="2926080" cy="6858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Configuración, programación y puesta en marcha siguen siendo servicios profesionales.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434840" y="3264408"/>
            <a:ext cx="3337560" cy="155448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4636007" y="3465576"/>
            <a:ext cx="292608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Venta cruzada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36007" y="3831335"/>
            <a:ext cx="2926080" cy="6858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Altavoces, subwoofers, cableado, control, productos de red y soporte.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183879" y="3264408"/>
            <a:ext cx="3337560" cy="155448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8385048" y="3465576"/>
            <a:ext cx="292608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Flexibilidad comercial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85048" y="3831335"/>
            <a:ext cx="2926080" cy="6858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Propuesta de proyecto escalable donde los productos de consumo premium pueden ser demasiado caros o restrictivos.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97280" y="5779008"/>
            <a:ext cx="1005840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200" b="1">
                <a:solidFill>
                  <a:srgbClr val="F2F4F7"/>
                </a:solidFill>
                <a:latin typeface="Aptos"/>
              </a:rPr>
              <a:t>PROPUESTA DE VALOR  |  Audio de TV + streaming + amplificación + integración en una plataforma compacta orientada a proyectos.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Más valor para el distribuidor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Una plataforma escalable de audio hospitality que genera trabajo de proyecto, no solo margen de producto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POSICIONAMIENTO COMERCIAL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deck comercial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15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1298448"/>
            <a:ext cx="3337560" cy="155448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86968" y="1499616"/>
            <a:ext cx="292608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Hueco en el portfolio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6968" y="1865376"/>
            <a:ext cx="2926080" cy="6858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Un producto entre streaming de consumo y audio comercial clásico.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434840" y="1298448"/>
            <a:ext cx="3337560" cy="155448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636007" y="1499616"/>
            <a:ext cx="292608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Volumen de proyecto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36007" y="1865376"/>
            <a:ext cx="2926080" cy="6858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Adecuado para despliegues de 20, 50 o 100+ habitaciones, no solo ventas retail puntuales.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183879" y="1298448"/>
            <a:ext cx="3337560" cy="155448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385048" y="1499616"/>
            <a:ext cx="292608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Arrastre de altavoces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85048" y="1865376"/>
            <a:ext cx="2926080" cy="6858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Omega permite al distribuidor vincular sus propias marcas de altavoces y accesorios.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85800" y="3264408"/>
            <a:ext cx="3337560" cy="155448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86968" y="3465576"/>
            <a:ext cx="292608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Valor para el integrador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6968" y="3831335"/>
            <a:ext cx="2926080" cy="6858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Configuración, puesta en marcha e integración protegen el papel del instalador.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434840" y="3264408"/>
            <a:ext cx="3337560" cy="155448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4636007" y="3465576"/>
            <a:ext cx="292608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Diferenciación comercial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36007" y="3831335"/>
            <a:ext cx="2926080" cy="6858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No es otro amplificador commodity; es una solución de proyecto con una historia más clara.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183879" y="3264408"/>
            <a:ext cx="3337560" cy="155448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8385048" y="3465576"/>
            <a:ext cx="292608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Propiedad de la solución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85048" y="3831335"/>
            <a:ext cx="2926080" cy="6858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El distribuidor puede construir la solución completa de habitación alrededor de Omega.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Matriz de posicionamiento de producto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Dónde se sitúa Omega frente a Sonos, Bluesound y el audio comercial tradicional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POSICIONAMIENTO COMERCIAL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deck comercial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16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78992" y="1284732"/>
            <a:ext cx="8778240" cy="434340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1828800" y="4754880"/>
            <a:ext cx="7315200" cy="27432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5440680" y="1645920"/>
            <a:ext cx="27432" cy="3383280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828800" y="4983480"/>
            <a:ext cx="2377440" cy="1828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000" b="0">
                <a:solidFill>
                  <a:srgbClr val="B6BEC9"/>
                </a:solidFill>
                <a:latin typeface="Aptos"/>
              </a:rPr>
              <a:t>Consumo / app-led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0" y="4983480"/>
            <a:ext cx="2743200" cy="1828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1000" b="0">
                <a:solidFill>
                  <a:srgbClr val="B6BEC9"/>
                </a:solidFill>
                <a:latin typeface="Aptos"/>
              </a:rPr>
              <a:t>Profesional / integración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1480" y="1554480"/>
            <a:ext cx="1371600" cy="4114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900" b="0">
                <a:solidFill>
                  <a:srgbClr val="B6BEC9"/>
                </a:solidFill>
                <a:latin typeface="Aptos"/>
              </a:rPr>
              <a:t>Área pública / centralizado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4325112"/>
            <a:ext cx="1371600" cy="4114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900" b="0">
                <a:solidFill>
                  <a:srgbClr val="B6BEC9"/>
                </a:solidFill>
                <a:latin typeface="Aptos"/>
              </a:rPr>
              <a:t>Habitación / distribuido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331720" y="3611880"/>
            <a:ext cx="1554480" cy="502920"/>
          </a:xfrm>
          <a:prstGeom prst="round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2377439" y="3730752"/>
            <a:ext cx="1463039" cy="14630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000" b="1">
                <a:solidFill>
                  <a:srgbClr val="F2F4F7"/>
                </a:solidFill>
                <a:latin typeface="Aptos"/>
              </a:rPr>
              <a:t>Sonos Amp
€799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291840" y="2743200"/>
            <a:ext cx="1920240" cy="502920"/>
          </a:xfrm>
          <a:prstGeom prst="round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3337560" y="2862072"/>
            <a:ext cx="1828800" cy="14630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000" b="1">
                <a:solidFill>
                  <a:srgbClr val="F2F4F7"/>
                </a:solidFill>
                <a:latin typeface="Aptos"/>
              </a:rPr>
              <a:t>Bluesound POWERNODE
€999–€1,199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715000" y="3337560"/>
            <a:ext cx="1645920" cy="502920"/>
          </a:xfrm>
          <a:prstGeom prst="roundRect">
            <a:avLst/>
          </a:prstGeom>
          <a:solidFill>
            <a:srgbClr val="2F271C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5760720" y="3456432"/>
            <a:ext cx="1554480" cy="14630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000" b="1">
                <a:solidFill>
                  <a:srgbClr val="F2F4F7"/>
                </a:solidFill>
                <a:latin typeface="Aptos"/>
              </a:rPr>
              <a:t>OMEGA
€499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903720" y="2148840"/>
            <a:ext cx="2057400" cy="502920"/>
          </a:xfrm>
          <a:prstGeom prst="round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6949440" y="2267712"/>
            <a:ext cx="1965960" cy="14630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000" b="1">
                <a:solidFill>
                  <a:srgbClr val="F2F4F7"/>
                </a:solidFill>
                <a:latin typeface="Aptos"/>
              </a:rPr>
              <a:t>Bluesound Pro B170S
€1,100–€1,450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086600" y="1417320"/>
            <a:ext cx="2286000" cy="502920"/>
          </a:xfrm>
          <a:prstGeom prst="round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7132320" y="1536192"/>
            <a:ext cx="2194560" cy="14630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000" b="1">
                <a:solidFill>
                  <a:srgbClr val="F2F4F7"/>
                </a:solidFill>
                <a:latin typeface="Aptos"/>
              </a:rPr>
              <a:t>Audio comercial tradicional
depende del proyecto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554480" y="5742432"/>
            <a:ext cx="8138160" cy="320040"/>
          </a:xfrm>
          <a:prstGeom prst="round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1828800" y="5843016"/>
            <a:ext cx="7589520" cy="10972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100" b="1">
                <a:solidFill>
                  <a:srgbClr val="C69C59"/>
                </a:solidFill>
                <a:latin typeface="Aptos"/>
              </a:rPr>
              <a:t>Omega: control pro/integración con coste de roll-out por habitación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554480" y="6245352"/>
            <a:ext cx="8138160" cy="12801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750" b="0">
                <a:solidFill>
                  <a:srgbClr val="B6BEC9"/>
                </a:solidFill>
                <a:latin typeface="Aptos"/>
              </a:rPr>
              <a:t>Precios públicos indicativos. Precios de proyecto, descuentos y tratamiento de IVA pueden variar.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Mensajes de venta por audiencia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Frases prácticas para el equipo del distribuidor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POSICIONAMIENTO COMERCIAL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deck comercial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17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1234440"/>
            <a:ext cx="4892040" cy="123444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932688" y="1399032"/>
            <a:ext cx="438912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200" b="1">
                <a:solidFill>
                  <a:srgbClr val="C69C59"/>
                </a:solidFill>
                <a:latin typeface="Aptos"/>
              </a:rPr>
              <a:t>Operador hotelero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32688" y="1709928"/>
            <a:ext cx="4389120" cy="4114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 fontScale="92500" lnSpcReduction="10000"/>
          </a:bodyPr>
          <a:lstStyle/>
          <a:p>
            <a:r>
              <a:rPr lang="nl-NL" sz="950" dirty="0">
                <a:solidFill>
                  <a:srgbClr val="F2F4F7"/>
                </a:solidFill>
                <a:latin typeface="Aptos"/>
              </a:rPr>
              <a:t>“Mejore la experiencia de audio en la habitación hasta el nivel que los huéspedes esperan en casa: mejor sonido de TV, reproducción musical de alta calidad y uso sencillo, mientras el hotel mantiene el control del sistema.”</a:t>
            </a:r>
            <a:endParaRPr sz="950" dirty="0">
              <a:solidFill>
                <a:srgbClr val="F2F4F7"/>
              </a:solidFill>
              <a:latin typeface="Apto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217920" y="1234440"/>
            <a:ext cx="4892040" cy="123444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419088" y="1399032"/>
            <a:ext cx="438912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200" b="1">
                <a:solidFill>
                  <a:srgbClr val="C69C59"/>
                </a:solidFill>
                <a:latin typeface="Aptos"/>
              </a:rPr>
              <a:t>Integrador de sistemas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19088" y="1709928"/>
            <a:ext cx="4389120" cy="4114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 dirty="0">
                <a:solidFill>
                  <a:srgbClr val="F2F4F7"/>
                </a:solidFill>
                <a:latin typeface="Aptos"/>
              </a:rPr>
              <a:t>“Use un </a:t>
            </a:r>
            <a:r>
              <a:rPr sz="950" b="0" dirty="0" err="1">
                <a:solidFill>
                  <a:srgbClr val="F2F4F7"/>
                </a:solidFill>
                <a:latin typeface="Aptos"/>
              </a:rPr>
              <a:t>componente</a:t>
            </a:r>
            <a:r>
              <a:rPr sz="950" b="0" dirty="0">
                <a:solidFill>
                  <a:srgbClr val="F2F4F7"/>
                </a:solidFill>
                <a:latin typeface="Aptos"/>
              </a:rPr>
              <a:t> </a:t>
            </a:r>
            <a:r>
              <a:rPr sz="950" b="0" dirty="0" err="1">
                <a:solidFill>
                  <a:srgbClr val="F2F4F7"/>
                </a:solidFill>
                <a:latin typeface="Aptos"/>
              </a:rPr>
              <a:t>compacto</a:t>
            </a:r>
            <a:r>
              <a:rPr sz="950" b="0" dirty="0">
                <a:solidFill>
                  <a:srgbClr val="F2F4F7"/>
                </a:solidFill>
                <a:latin typeface="Aptos"/>
              </a:rPr>
              <a:t> para </a:t>
            </a:r>
            <a:r>
              <a:rPr sz="950" b="0" dirty="0" err="1">
                <a:solidFill>
                  <a:srgbClr val="F2F4F7"/>
                </a:solidFill>
                <a:latin typeface="Aptos"/>
              </a:rPr>
              <a:t>sonido</a:t>
            </a:r>
            <a:r>
              <a:rPr sz="950" b="0" dirty="0">
                <a:solidFill>
                  <a:srgbClr val="F2F4F7"/>
                </a:solidFill>
                <a:latin typeface="Aptos"/>
              </a:rPr>
              <a:t> de TV, </a:t>
            </a:r>
            <a:r>
              <a:rPr sz="950" b="0" dirty="0" err="1">
                <a:solidFill>
                  <a:srgbClr val="F2F4F7"/>
                </a:solidFill>
                <a:latin typeface="Aptos"/>
              </a:rPr>
              <a:t>música</a:t>
            </a:r>
            <a:r>
              <a:rPr sz="950" b="0" dirty="0">
                <a:solidFill>
                  <a:srgbClr val="F2F4F7"/>
                </a:solidFill>
                <a:latin typeface="Aptos"/>
              </a:rPr>
              <a:t> del </a:t>
            </a:r>
            <a:r>
              <a:rPr sz="950" b="0" dirty="0" err="1">
                <a:solidFill>
                  <a:srgbClr val="F2F4F7"/>
                </a:solidFill>
                <a:latin typeface="Aptos"/>
              </a:rPr>
              <a:t>huésped</a:t>
            </a:r>
            <a:r>
              <a:rPr sz="950" b="0" dirty="0">
                <a:solidFill>
                  <a:srgbClr val="F2F4F7"/>
                </a:solidFill>
                <a:latin typeface="Aptos"/>
              </a:rPr>
              <a:t>, streaming </a:t>
            </a:r>
            <a:r>
              <a:rPr sz="950" b="0" dirty="0" err="1">
                <a:solidFill>
                  <a:srgbClr val="F2F4F7"/>
                </a:solidFill>
                <a:latin typeface="Aptos"/>
              </a:rPr>
              <a:t>en</a:t>
            </a:r>
            <a:r>
              <a:rPr sz="950" b="0" dirty="0">
                <a:solidFill>
                  <a:srgbClr val="F2F4F7"/>
                </a:solidFill>
                <a:latin typeface="Aptos"/>
              </a:rPr>
              <a:t> red y control </a:t>
            </a:r>
            <a:r>
              <a:rPr sz="950" b="0" dirty="0" err="1">
                <a:solidFill>
                  <a:srgbClr val="F2F4F7"/>
                </a:solidFill>
                <a:latin typeface="Aptos"/>
              </a:rPr>
              <a:t>externo</a:t>
            </a:r>
            <a:r>
              <a:rPr sz="950" b="0" dirty="0">
                <a:solidFill>
                  <a:srgbClr val="F2F4F7"/>
                </a:solidFill>
                <a:latin typeface="Aptos"/>
              </a:rPr>
              <a:t>.”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1520" y="2834640"/>
            <a:ext cx="4892040" cy="123444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932688" y="2999232"/>
            <a:ext cx="438912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200" b="1">
                <a:solidFill>
                  <a:srgbClr val="C69C59"/>
                </a:solidFill>
                <a:latin typeface="Aptos"/>
              </a:rPr>
              <a:t>Equipo comercial del distribuidor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2688" y="3310128"/>
            <a:ext cx="4389120" cy="4114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F2F4F7"/>
                </a:solidFill>
                <a:latin typeface="Aptos"/>
              </a:rPr>
              <a:t>“Posicione Omega donde Sonos es demasiado consumer-led y Bluesound demasiado ecosystem-led o caro para el proyecto.”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17920" y="2834640"/>
            <a:ext cx="4892040" cy="123444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419088" y="2999232"/>
            <a:ext cx="438912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200" b="1">
                <a:solidFill>
                  <a:srgbClr val="C69C59"/>
                </a:solidFill>
                <a:latin typeface="Aptos"/>
              </a:rPr>
              <a:t>Consultor / prescriptor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19088" y="3310128"/>
            <a:ext cx="4389120" cy="4114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F2F4F7"/>
                </a:solidFill>
                <a:latin typeface="Aptos"/>
              </a:rPr>
              <a:t>“Un bloque de audio hospitality por habitación con múltiples vías de control y elección flexible de altavoces.”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3474720" y="4434840"/>
            <a:ext cx="4892040" cy="123444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3675887" y="4599431"/>
            <a:ext cx="438912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200" b="1">
                <a:solidFill>
                  <a:srgbClr val="C69C59"/>
                </a:solidFill>
                <a:latin typeface="Aptos"/>
              </a:rPr>
              <a:t>Promotor hotelero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675887" y="4910327"/>
            <a:ext cx="4389120" cy="4114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F2F4F7"/>
                </a:solidFill>
                <a:latin typeface="Aptos"/>
              </a:rPr>
              <a:t>“Una especificación repetible que escala de habitación piloto a roll-out completo.”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Objeciones esperadas y respuestas claras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Respuestas simples sin prometer de más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POSICIONAMIENTO COMERCIAL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deck comercial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18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1325880"/>
            <a:ext cx="4892040" cy="160020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950976" y="1527048"/>
            <a:ext cx="4434840" cy="23774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200" b="1">
                <a:solidFill>
                  <a:srgbClr val="C69C59"/>
                </a:solidFill>
                <a:latin typeface="Aptos"/>
              </a:rPr>
              <a:t>“Sonos y Bluesound son más conocidos.”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50976" y="1892807"/>
            <a:ext cx="4434840" cy="5029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1000" b="0" dirty="0" err="1">
                <a:solidFill>
                  <a:srgbClr val="B6BEC9"/>
                </a:solidFill>
                <a:latin typeface="Aptos"/>
              </a:rPr>
              <a:t>Correcto</a:t>
            </a:r>
            <a:r>
              <a:rPr sz="1000" b="0" dirty="0">
                <a:solidFill>
                  <a:srgbClr val="B6BEC9"/>
                </a:solidFill>
                <a:latin typeface="Aptos"/>
              </a:rPr>
              <a:t>. Omega no se </a:t>
            </a:r>
            <a:r>
              <a:rPr sz="1000" b="0" dirty="0" err="1">
                <a:solidFill>
                  <a:srgbClr val="B6BEC9"/>
                </a:solidFill>
                <a:latin typeface="Aptos"/>
              </a:rPr>
              <a:t>vende</a:t>
            </a:r>
            <a:r>
              <a:rPr sz="1000" b="0" dirty="0">
                <a:solidFill>
                  <a:srgbClr val="B6BEC9"/>
                </a:solidFill>
                <a:latin typeface="Aptos"/>
              </a:rPr>
              <a:t> </a:t>
            </a:r>
            <a:r>
              <a:rPr sz="1000" b="0" dirty="0" err="1">
                <a:solidFill>
                  <a:srgbClr val="B6BEC9"/>
                </a:solidFill>
                <a:latin typeface="Aptos"/>
              </a:rPr>
              <a:t>por</a:t>
            </a:r>
            <a:r>
              <a:rPr sz="1000" b="0" dirty="0">
                <a:solidFill>
                  <a:srgbClr val="B6BEC9"/>
                </a:solidFill>
                <a:latin typeface="Aptos"/>
              </a:rPr>
              <a:t> </a:t>
            </a:r>
            <a:r>
              <a:rPr sz="1000" b="0" dirty="0" err="1">
                <a:solidFill>
                  <a:srgbClr val="B6BEC9"/>
                </a:solidFill>
                <a:latin typeface="Aptos"/>
              </a:rPr>
              <a:t>reconocimiento</a:t>
            </a:r>
            <a:r>
              <a:rPr sz="1000" b="0" dirty="0">
                <a:solidFill>
                  <a:srgbClr val="B6BEC9"/>
                </a:solidFill>
                <a:latin typeface="Aptos"/>
              </a:rPr>
              <a:t> de </a:t>
            </a:r>
            <a:r>
              <a:rPr sz="1000" b="0" dirty="0" err="1">
                <a:solidFill>
                  <a:srgbClr val="B6BEC9"/>
                </a:solidFill>
                <a:latin typeface="Aptos"/>
              </a:rPr>
              <a:t>marca</a:t>
            </a:r>
            <a:r>
              <a:rPr sz="1000" b="0" dirty="0">
                <a:solidFill>
                  <a:srgbClr val="B6BEC9"/>
                </a:solidFill>
                <a:latin typeface="Aptos"/>
              </a:rPr>
              <a:t>; se </a:t>
            </a:r>
            <a:r>
              <a:rPr sz="1000" b="0" dirty="0" err="1">
                <a:solidFill>
                  <a:srgbClr val="B6BEC9"/>
                </a:solidFill>
                <a:latin typeface="Aptos"/>
              </a:rPr>
              <a:t>vende</a:t>
            </a:r>
            <a:r>
              <a:rPr sz="1000" b="0" dirty="0">
                <a:solidFill>
                  <a:srgbClr val="B6BEC9"/>
                </a:solidFill>
                <a:latin typeface="Aptos"/>
              </a:rPr>
              <a:t> </a:t>
            </a:r>
            <a:r>
              <a:rPr sz="1000" b="0" dirty="0" err="1">
                <a:solidFill>
                  <a:srgbClr val="B6BEC9"/>
                </a:solidFill>
                <a:latin typeface="Aptos"/>
              </a:rPr>
              <a:t>por</a:t>
            </a:r>
            <a:r>
              <a:rPr sz="1000" b="0" dirty="0">
                <a:solidFill>
                  <a:srgbClr val="B6BEC9"/>
                </a:solidFill>
                <a:latin typeface="Aptos"/>
              </a:rPr>
              <a:t> </a:t>
            </a:r>
            <a:r>
              <a:rPr sz="1000" b="0" dirty="0" err="1">
                <a:solidFill>
                  <a:srgbClr val="B6BEC9"/>
                </a:solidFill>
                <a:latin typeface="Aptos"/>
              </a:rPr>
              <a:t>encaje</a:t>
            </a:r>
            <a:r>
              <a:rPr sz="1000" b="0" dirty="0">
                <a:solidFill>
                  <a:srgbClr val="B6BEC9"/>
                </a:solidFill>
                <a:latin typeface="Aptos"/>
              </a:rPr>
              <a:t> de </a:t>
            </a:r>
            <a:r>
              <a:rPr sz="1000" b="0" dirty="0" err="1">
                <a:solidFill>
                  <a:srgbClr val="B6BEC9"/>
                </a:solidFill>
                <a:latin typeface="Aptos"/>
              </a:rPr>
              <a:t>proyecto</a:t>
            </a:r>
            <a:r>
              <a:rPr sz="1000" b="0" dirty="0">
                <a:solidFill>
                  <a:srgbClr val="B6BEC9"/>
                </a:solidFill>
                <a:latin typeface="Aptos"/>
              </a:rPr>
              <a:t>, </a:t>
            </a:r>
            <a:r>
              <a:rPr sz="1000" b="0" dirty="0" err="1">
                <a:solidFill>
                  <a:srgbClr val="B6BEC9"/>
                </a:solidFill>
                <a:latin typeface="Aptos"/>
              </a:rPr>
              <a:t>integración</a:t>
            </a:r>
            <a:r>
              <a:rPr sz="1000" b="0" dirty="0">
                <a:solidFill>
                  <a:srgbClr val="B6BEC9"/>
                </a:solidFill>
                <a:latin typeface="Aptos"/>
              </a:rPr>
              <a:t> y </a:t>
            </a:r>
            <a:r>
              <a:rPr sz="1000" b="0" dirty="0" err="1">
                <a:solidFill>
                  <a:srgbClr val="B6BEC9"/>
                </a:solidFill>
                <a:latin typeface="Aptos"/>
              </a:rPr>
              <a:t>despliegue</a:t>
            </a:r>
            <a:r>
              <a:rPr sz="1000" b="0" dirty="0">
                <a:solidFill>
                  <a:srgbClr val="B6BEC9"/>
                </a:solidFill>
                <a:latin typeface="Aptos"/>
              </a:rPr>
              <a:t> </a:t>
            </a:r>
            <a:r>
              <a:rPr sz="1000" b="0" dirty="0" err="1">
                <a:solidFill>
                  <a:srgbClr val="B6BEC9"/>
                </a:solidFill>
                <a:latin typeface="Aptos"/>
              </a:rPr>
              <a:t>escalable</a:t>
            </a:r>
            <a:r>
              <a:rPr sz="1000" b="0" dirty="0">
                <a:solidFill>
                  <a:srgbClr val="B6BEC9"/>
                </a:solidFill>
                <a:latin typeface="Aptos"/>
              </a:rPr>
              <a:t>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325880"/>
            <a:ext cx="4892040" cy="160020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437376" y="1527048"/>
            <a:ext cx="4434840" cy="23774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200" b="1">
                <a:solidFill>
                  <a:srgbClr val="C69C59"/>
                </a:solidFill>
                <a:latin typeface="Aptos"/>
              </a:rPr>
              <a:t>“¿La app es igual de madura?”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37376" y="1892807"/>
            <a:ext cx="4434840" cy="5029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1000" b="0">
                <a:solidFill>
                  <a:srgbClr val="B6BEC9"/>
                </a:solidFill>
                <a:latin typeface="Aptos"/>
              </a:rPr>
              <a:t>No. Sonos/BluOS lideran en software de consumo. La fortaleza de Omega es el control de instalador y el encaje en aplicaciones hospitality.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1520" y="3383280"/>
            <a:ext cx="4892040" cy="160020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950976" y="3584448"/>
            <a:ext cx="4434840" cy="23774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200" b="1">
                <a:solidFill>
                  <a:srgbClr val="C69C59"/>
                </a:solidFill>
                <a:latin typeface="Aptos"/>
              </a:rPr>
              <a:t>“¿Por qué no usar un amplificador comercial?”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50976" y="3950208"/>
            <a:ext cx="4434840" cy="5029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1000" b="0">
                <a:solidFill>
                  <a:srgbClr val="B6BEC9"/>
                </a:solidFill>
                <a:latin typeface="Aptos"/>
              </a:rPr>
              <a:t>Para grandes áreas públicas, a veces sí. Para TV + música + streaming + control por habitación, Omega es más compacto.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17920" y="3383280"/>
            <a:ext cx="4892040" cy="160020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437376" y="3584448"/>
            <a:ext cx="4434840" cy="23774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200" b="1">
                <a:solidFill>
                  <a:srgbClr val="C69C59"/>
                </a:solidFill>
                <a:latin typeface="Aptos"/>
              </a:rPr>
              <a:t>“¿Podemos integrarlo?”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37376" y="3950208"/>
            <a:ext cx="4434840" cy="5029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1000" b="0">
                <a:solidFill>
                  <a:srgbClr val="B6BEC9"/>
                </a:solidFill>
                <a:latin typeface="Aptos"/>
              </a:rPr>
              <a:t>Sí: consulte los manuales. Omega soporta HTTP, TCP/IP, RS232/UART, UPnP/DLNA, IR y control por navegador.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Algunas de nuestras referencias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Referencias seleccionadas en hospitality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POSICIONAMIENTO COMERCIAL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deck comercial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88720" y="3111843"/>
            <a:ext cx="2194560" cy="21031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30" b="1" dirty="0">
                <a:solidFill>
                  <a:srgbClr val="F2F4F7"/>
                </a:solidFill>
                <a:latin typeface="Aptos"/>
              </a:rPr>
              <a:t>Hotel Arts Barcelona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88720" y="3301774"/>
            <a:ext cx="219456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19" b="0" dirty="0">
                <a:solidFill>
                  <a:srgbClr val="C69C59"/>
                </a:solidFill>
                <a:latin typeface="Aptos"/>
              </a:rPr>
              <a:t>5 estrellas</a:t>
            </a:r>
          </a:p>
        </p:txBody>
      </p:sp>
      <p:pic>
        <p:nvPicPr>
          <p:cNvPr id="15" name="Picture 14" descr="crop_image10_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8610" y="4081860"/>
            <a:ext cx="2194560" cy="13154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023360" y="3094310"/>
            <a:ext cx="2194560" cy="21031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30" b="1">
                <a:solidFill>
                  <a:srgbClr val="F2F4F7"/>
                </a:solidFill>
                <a:latin typeface="Aptos"/>
              </a:rPr>
              <a:t>Morpheus COD - Macau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23360" y="3332053"/>
            <a:ext cx="219456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19" b="0">
                <a:solidFill>
                  <a:srgbClr val="C69C59"/>
                </a:solidFill>
                <a:latin typeface="Aptos"/>
              </a:rPr>
              <a:t>5 estrellas</a:t>
            </a:r>
          </a:p>
        </p:txBody>
      </p:sp>
      <p:pic>
        <p:nvPicPr>
          <p:cNvPr id="19" name="Picture 18" descr="crop_image9_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7920" y="1516970"/>
            <a:ext cx="2345909" cy="150876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446520" y="3094310"/>
            <a:ext cx="2194560" cy="21031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30" b="1">
                <a:solidFill>
                  <a:srgbClr val="F2F4F7"/>
                </a:solidFill>
                <a:latin typeface="Aptos"/>
              </a:rPr>
              <a:t>Swissotel Amsterdam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3322729"/>
            <a:ext cx="219456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19" b="0">
                <a:solidFill>
                  <a:srgbClr val="C69C59"/>
                </a:solidFill>
                <a:latin typeface="Aptos"/>
              </a:rPr>
              <a:t>4 estrellas</a:t>
            </a:r>
          </a:p>
        </p:txBody>
      </p:sp>
      <p:pic>
        <p:nvPicPr>
          <p:cNvPr id="23" name="Picture 22" descr="crop_image6_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1057" y="1530685"/>
            <a:ext cx="2411805" cy="1457132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8984647" y="3094310"/>
            <a:ext cx="2194560" cy="21031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30" b="1" dirty="0">
                <a:solidFill>
                  <a:srgbClr val="F2F4F7"/>
                </a:solidFill>
                <a:latin typeface="Aptos"/>
              </a:rPr>
              <a:t>Lutetia Paris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84647" y="3310128"/>
            <a:ext cx="219456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19" b="0" dirty="0">
                <a:solidFill>
                  <a:srgbClr val="C69C59"/>
                </a:solidFill>
                <a:latin typeface="Aptos"/>
              </a:rPr>
              <a:t>5 estrellas</a:t>
            </a:r>
          </a:p>
        </p:txBody>
      </p:sp>
      <p:pic>
        <p:nvPicPr>
          <p:cNvPr id="27" name="Picture 26" descr="crop_image8_0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4560" y="4081862"/>
            <a:ext cx="2194560" cy="132588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286000" y="5505083"/>
            <a:ext cx="2194560" cy="21031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30" b="1" dirty="0">
                <a:solidFill>
                  <a:srgbClr val="F2F4F7"/>
                </a:solidFill>
                <a:latin typeface="Aptos"/>
              </a:rPr>
              <a:t>Wythe - New York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286000" y="5730440"/>
            <a:ext cx="219456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19" b="0" dirty="0">
                <a:solidFill>
                  <a:srgbClr val="C69C59"/>
                </a:solidFill>
                <a:latin typeface="Aptos"/>
              </a:rPr>
              <a:t>4 estrellas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120640" y="5489103"/>
            <a:ext cx="2194560" cy="21031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30" b="1" dirty="0">
                <a:solidFill>
                  <a:srgbClr val="F2F4F7"/>
                </a:solidFill>
                <a:latin typeface="Aptos"/>
              </a:rPr>
              <a:t>Hotel Cafe Royal – London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120640" y="5723899"/>
            <a:ext cx="219456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19" b="0" dirty="0">
                <a:solidFill>
                  <a:srgbClr val="C69C59"/>
                </a:solidFill>
                <a:latin typeface="Aptos"/>
              </a:rPr>
              <a:t>5 estrellas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114962" y="5469439"/>
            <a:ext cx="2994998" cy="93325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>
            <a:defPPr>
              <a:defRPr lang="en-US"/>
            </a:defPPr>
            <a:lvl1pPr>
              <a:defRPr sz="930" b="1">
                <a:solidFill>
                  <a:srgbClr val="F2F4F7"/>
                </a:solidFill>
                <a:latin typeface="Aptos"/>
              </a:defRPr>
            </a:lvl1pPr>
          </a:lstStyle>
          <a:p>
            <a:r>
              <a:rPr dirty="0"/>
              <a:t>Conservatory by Mandarin Oriental </a:t>
            </a:r>
            <a:endParaRPr lang="nl-NL" dirty="0"/>
          </a:p>
          <a:p>
            <a:r>
              <a:rPr dirty="0"/>
              <a:t>– Ámsterdam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114962" y="5774451"/>
            <a:ext cx="219456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19" b="0" dirty="0">
                <a:solidFill>
                  <a:srgbClr val="C69C59"/>
                </a:solidFill>
                <a:latin typeface="Aptos"/>
              </a:rPr>
              <a:t>5 estrellas</a:t>
            </a:r>
          </a:p>
        </p:txBody>
      </p:sp>
      <p:pic>
        <p:nvPicPr>
          <p:cNvPr id="38" name="Picture 37" descr="crop_image4_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840" y="1530685"/>
            <a:ext cx="2377440" cy="1508760"/>
          </a:xfrm>
          <a:prstGeom prst="rect">
            <a:avLst/>
          </a:prstGeom>
        </p:spPr>
      </p:pic>
      <p:pic>
        <p:nvPicPr>
          <p:cNvPr id="39" name="Picture 38" descr="crop_image5_0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11880" y="1530685"/>
            <a:ext cx="2377440" cy="1508760"/>
          </a:xfrm>
          <a:prstGeom prst="rect">
            <a:avLst/>
          </a:prstGeom>
        </p:spPr>
      </p:pic>
      <p:pic>
        <p:nvPicPr>
          <p:cNvPr id="40" name="Picture 8">
            <a:extLst>
              <a:ext uri="{FF2B5EF4-FFF2-40B4-BE49-F238E27FC236}">
                <a16:creationId xmlns:a16="http://schemas.microsoft.com/office/drawing/2014/main" id="{D4DF3CAD-B3D5-74F8-1C9D-F20D95B2A8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90"/>
          <a:stretch>
            <a:fillRect/>
          </a:stretch>
        </p:blipFill>
        <p:spPr bwMode="auto">
          <a:xfrm>
            <a:off x="8002661" y="4081860"/>
            <a:ext cx="2207458" cy="131540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Cómo abordar el mercado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Venda Omega mediante conversaciones de proyecto, no solo como amplificador de streaming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POSICIONAMIENTO COMERCIAL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deck comercial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19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22960" y="1280160"/>
            <a:ext cx="5120640" cy="425196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097280" y="1572768"/>
            <a:ext cx="4572000" cy="29260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700" b="1">
                <a:solidFill>
                  <a:srgbClr val="C69C59"/>
                </a:solidFill>
                <a:latin typeface="Aptos"/>
              </a:rPr>
              <a:t>Canales objetivo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34440" y="2057400"/>
            <a:ext cx="4389120" cy="2560320"/>
          </a:xfrm>
          <a:prstGeom prst="rect">
            <a:avLst/>
          </a:prstGeom>
          <a:noFill/>
        </p:spPr>
        <p:txBody>
          <a:bodyPr wrap="square" lIns="45720" tIns="0" rIns="18288" bIns="0">
            <a:spAutoFit/>
          </a:bodyPr>
          <a:lstStyle/>
          <a:p>
            <a:pPr>
              <a:buChar char="•"/>
              <a:defRPr sz="1200">
                <a:solidFill>
                  <a:srgbClr val="F2F4F7"/>
                </a:solidFill>
                <a:latin typeface="Aptos"/>
              </a:defRPr>
            </a:pPr>
            <a:r>
              <a:t>Integradores AV hoteleros</a:t>
            </a:r>
          </a:p>
          <a:p>
            <a:pPr>
              <a:buChar char="•"/>
              <a:defRPr sz="1200">
                <a:solidFill>
                  <a:srgbClr val="F2F4F7"/>
                </a:solidFill>
                <a:latin typeface="Aptos"/>
              </a:defRPr>
            </a:pPr>
            <a:r>
              <a:t>Consultores hospitality</a:t>
            </a:r>
          </a:p>
          <a:p>
            <a:pPr>
              <a:buChar char="•"/>
              <a:defRPr sz="1200">
                <a:solidFill>
                  <a:srgbClr val="F2F4F7"/>
                </a:solidFill>
                <a:latin typeface="Aptos"/>
              </a:defRPr>
            </a:pPr>
            <a:r>
              <a:t>Partners IPTV / GRMS</a:t>
            </a:r>
          </a:p>
          <a:p>
            <a:pPr>
              <a:buChar char="•"/>
              <a:defRPr sz="1200">
                <a:solidFill>
                  <a:srgbClr val="F2F4F7"/>
                </a:solidFill>
                <a:latin typeface="Aptos"/>
              </a:defRPr>
            </a:pPr>
            <a:r>
              <a:t>Instaladores de audio comercial</a:t>
            </a:r>
          </a:p>
          <a:p>
            <a:pPr>
              <a:buChar char="•"/>
              <a:defRPr sz="1200">
                <a:solidFill>
                  <a:srgbClr val="F2F4F7"/>
                </a:solidFill>
                <a:latin typeface="Aptos"/>
              </a:defRPr>
            </a:pPr>
            <a:r>
              <a:t>Proveedores de contenido musical</a:t>
            </a:r>
          </a:p>
          <a:p>
            <a:pPr>
              <a:buChar char="•"/>
              <a:defRPr sz="1200">
                <a:solidFill>
                  <a:srgbClr val="F2F4F7"/>
                </a:solidFill>
                <a:latin typeface="Aptos"/>
              </a:defRPr>
            </a:pPr>
            <a:r>
              <a:t>Contratistas de fit-out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63640" y="1280160"/>
            <a:ext cx="5120640" cy="425196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537960" y="1572768"/>
            <a:ext cx="4572000" cy="29260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700" b="1">
                <a:solidFill>
                  <a:srgbClr val="C69C59"/>
                </a:solidFill>
                <a:latin typeface="Aptos"/>
              </a:rPr>
              <a:t>Mejores primeros proyectos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75120" y="2057400"/>
            <a:ext cx="4389120" cy="2560320"/>
          </a:xfrm>
          <a:prstGeom prst="rect">
            <a:avLst/>
          </a:prstGeom>
          <a:noFill/>
        </p:spPr>
        <p:txBody>
          <a:bodyPr wrap="square" lIns="45720" tIns="0" rIns="18288" bIns="0">
            <a:spAutoFit/>
          </a:bodyPr>
          <a:lstStyle/>
          <a:p>
            <a:pPr>
              <a:buChar char="•"/>
              <a:defRPr sz="1200">
                <a:solidFill>
                  <a:srgbClr val="F2F4F7"/>
                </a:solidFill>
                <a:latin typeface="Aptos"/>
              </a:defRPr>
            </a:pPr>
            <a:r>
              <a:t>Habitaciones piloto</a:t>
            </a:r>
          </a:p>
          <a:p>
            <a:pPr>
              <a:buChar char="•"/>
              <a:defRPr sz="1200">
                <a:solidFill>
                  <a:srgbClr val="F2F4F7"/>
                </a:solidFill>
                <a:latin typeface="Aptos"/>
              </a:defRPr>
            </a:pPr>
            <a:r>
              <a:t>Reformas</a:t>
            </a:r>
          </a:p>
          <a:p>
            <a:pPr>
              <a:buChar char="•"/>
              <a:defRPr sz="1200">
                <a:solidFill>
                  <a:srgbClr val="F2F4F7"/>
                </a:solidFill>
                <a:latin typeface="Aptos"/>
              </a:defRPr>
            </a:pPr>
            <a:r>
              <a:t>Pequeños hoteles de lujo</a:t>
            </a:r>
          </a:p>
          <a:p>
            <a:pPr>
              <a:buChar char="•"/>
              <a:defRPr sz="1200">
                <a:solidFill>
                  <a:srgbClr val="F2F4F7"/>
                </a:solidFill>
                <a:latin typeface="Aptos"/>
              </a:defRPr>
            </a:pPr>
            <a:r>
              <a:t>Apartamentos con servicios</a:t>
            </a:r>
          </a:p>
          <a:p>
            <a:pPr>
              <a:buChar char="•"/>
              <a:defRPr sz="1200">
                <a:solidFill>
                  <a:srgbClr val="F2F4F7"/>
                </a:solidFill>
                <a:latin typeface="Aptos"/>
              </a:defRPr>
            </a:pPr>
            <a:r>
              <a:t>Suites y villas</a:t>
            </a:r>
          </a:p>
          <a:p>
            <a:pPr>
              <a:buChar char="•"/>
              <a:defRPr sz="1200">
                <a:solidFill>
                  <a:srgbClr val="F2F4F7"/>
                </a:solidFill>
                <a:latin typeface="Aptos"/>
              </a:defRPr>
            </a:pPr>
            <a:r>
              <a:t>Pequeño retail y restaurantes</a:t>
            </a:r>
          </a:p>
          <a:p>
            <a:pPr>
              <a:buChar char="•"/>
              <a:defRPr sz="1200">
                <a:solidFill>
                  <a:srgbClr val="F2F4F7"/>
                </a:solidFill>
                <a:latin typeface="Aptos"/>
              </a:defRPr>
            </a:pPr>
            <a:r>
              <a:t>Mejoras de salas de reuniones y oficinas</a:t>
            </a:r>
          </a:p>
          <a:p>
            <a:pPr>
              <a:buChar char="•"/>
              <a:defRPr sz="1200">
                <a:solidFill>
                  <a:srgbClr val="F2F4F7"/>
                </a:solidFill>
                <a:latin typeface="Aptos"/>
              </a:defRPr>
            </a:pPr>
            <a:r>
              <a:t>Piloto de roll-out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Declaración final de posicionamiento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La historia comercial en una diapositiva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POSICIONAMIENTO COMERCIAL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deck comercial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20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77240" y="1234440"/>
            <a:ext cx="10652760" cy="91440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960120" y="1554480"/>
            <a:ext cx="1031748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 fontScale="62500" lnSpcReduction="20000"/>
          </a:bodyPr>
          <a:lstStyle/>
          <a:p>
            <a:pPr algn="ctr"/>
            <a:r>
              <a:rPr sz="1600" b="1" dirty="0">
                <a:solidFill>
                  <a:srgbClr val="F2F4F7"/>
                </a:solidFill>
                <a:latin typeface="Aptos"/>
              </a:rPr>
              <a:t>Omega </a:t>
            </a:r>
            <a:r>
              <a:rPr sz="1600" b="1" dirty="0" err="1">
                <a:solidFill>
                  <a:srgbClr val="F2F4F7"/>
                </a:solidFill>
                <a:latin typeface="Aptos"/>
              </a:rPr>
              <a:t>ofrece</a:t>
            </a:r>
            <a:r>
              <a:rPr sz="1600" b="1" dirty="0">
                <a:solidFill>
                  <a:srgbClr val="F2F4F7"/>
                </a:solidFill>
                <a:latin typeface="Aptos"/>
              </a:rPr>
              <a:t> a </a:t>
            </a:r>
            <a:r>
              <a:rPr sz="1600" b="1" dirty="0" err="1">
                <a:solidFill>
                  <a:srgbClr val="F2F4F7"/>
                </a:solidFill>
                <a:latin typeface="Aptos"/>
              </a:rPr>
              <a:t>los</a:t>
            </a:r>
            <a:r>
              <a:rPr sz="1600" b="1" dirty="0">
                <a:solidFill>
                  <a:srgbClr val="F2F4F7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F2F4F7"/>
                </a:solidFill>
                <a:latin typeface="Aptos"/>
              </a:rPr>
              <a:t>distribuidores</a:t>
            </a:r>
            <a:r>
              <a:rPr sz="1600" b="1" dirty="0">
                <a:solidFill>
                  <a:srgbClr val="F2F4F7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F2F4F7"/>
                </a:solidFill>
                <a:latin typeface="Aptos"/>
              </a:rPr>
              <a:t>una</a:t>
            </a:r>
            <a:r>
              <a:rPr sz="1600" b="1" dirty="0">
                <a:solidFill>
                  <a:srgbClr val="F2F4F7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F2F4F7"/>
                </a:solidFill>
                <a:latin typeface="Aptos"/>
              </a:rPr>
              <a:t>plataforma</a:t>
            </a:r>
            <a:r>
              <a:rPr sz="1600" b="1" dirty="0">
                <a:solidFill>
                  <a:srgbClr val="F2F4F7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F2F4F7"/>
                </a:solidFill>
                <a:latin typeface="Aptos"/>
              </a:rPr>
              <a:t>escalable</a:t>
            </a:r>
            <a:r>
              <a:rPr sz="1600" b="1" dirty="0">
                <a:solidFill>
                  <a:srgbClr val="F2F4F7"/>
                </a:solidFill>
                <a:latin typeface="Aptos"/>
              </a:rPr>
              <a:t> de audio hospitality: compacta para </a:t>
            </a:r>
            <a:r>
              <a:rPr sz="1600" b="1" dirty="0" err="1">
                <a:solidFill>
                  <a:srgbClr val="F2F4F7"/>
                </a:solidFill>
                <a:latin typeface="Aptos"/>
              </a:rPr>
              <a:t>habitaciones</a:t>
            </a:r>
            <a:r>
              <a:rPr sz="1600" b="1" dirty="0">
                <a:solidFill>
                  <a:srgbClr val="F2F4F7"/>
                </a:solidFill>
                <a:latin typeface="Aptos"/>
              </a:rPr>
              <a:t>, flexible para </a:t>
            </a:r>
            <a:r>
              <a:rPr sz="1600" b="1" dirty="0" err="1">
                <a:solidFill>
                  <a:srgbClr val="F2F4F7"/>
                </a:solidFill>
                <a:latin typeface="Aptos"/>
              </a:rPr>
              <a:t>integradores</a:t>
            </a:r>
            <a:r>
              <a:rPr sz="1600" b="1" dirty="0">
                <a:solidFill>
                  <a:srgbClr val="F2F4F7"/>
                </a:solidFill>
                <a:latin typeface="Aptos"/>
              </a:rPr>
              <a:t> y </a:t>
            </a:r>
            <a:r>
              <a:rPr sz="1600" b="1" dirty="0" err="1">
                <a:solidFill>
                  <a:srgbClr val="F2F4F7"/>
                </a:solidFill>
                <a:latin typeface="Aptos"/>
              </a:rPr>
              <a:t>comercialmente</a:t>
            </a:r>
            <a:r>
              <a:rPr sz="1600" b="1" dirty="0">
                <a:solidFill>
                  <a:srgbClr val="F2F4F7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F2F4F7"/>
                </a:solidFill>
                <a:latin typeface="Aptos"/>
              </a:rPr>
              <a:t>realista</a:t>
            </a:r>
            <a:r>
              <a:rPr sz="1600" b="1" dirty="0">
                <a:solidFill>
                  <a:srgbClr val="F2F4F7"/>
                </a:solidFill>
                <a:latin typeface="Aptos"/>
              </a:rPr>
              <a:t> para roll-outs.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60120" y="2606040"/>
            <a:ext cx="4709160" cy="196596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188720" y="2880360"/>
            <a:ext cx="420624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600" b="1">
                <a:solidFill>
                  <a:srgbClr val="C69C59"/>
                </a:solidFill>
                <a:latin typeface="Aptos"/>
              </a:rPr>
              <a:t>No lo venda solo como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0200" y="3337560"/>
            <a:ext cx="3474720" cy="822960"/>
          </a:xfrm>
          <a:prstGeom prst="rect">
            <a:avLst/>
          </a:prstGeom>
          <a:noFill/>
        </p:spPr>
        <p:txBody>
          <a:bodyPr wrap="square" lIns="45720" tIns="0" rIns="18288" bIns="0">
            <a:spAutoFit/>
          </a:bodyPr>
          <a:lstStyle/>
          <a:p>
            <a:pPr>
              <a:buChar char="•"/>
              <a:defRPr sz="1300">
                <a:solidFill>
                  <a:srgbClr val="B6BEC9"/>
                </a:solidFill>
                <a:latin typeface="Aptos"/>
              </a:defRPr>
            </a:pPr>
            <a:r>
              <a:t>Un Sonos más barato</a:t>
            </a:r>
          </a:p>
          <a:p>
            <a:pPr>
              <a:buChar char="•"/>
              <a:defRPr sz="1300">
                <a:solidFill>
                  <a:srgbClr val="B6BEC9"/>
                </a:solidFill>
                <a:latin typeface="Aptos"/>
              </a:defRPr>
            </a:pPr>
            <a:r>
              <a:t>Un Bluesound más barato</a:t>
            </a:r>
          </a:p>
          <a:p>
            <a:pPr>
              <a:buChar char="•"/>
              <a:defRPr sz="1300">
                <a:solidFill>
                  <a:srgbClr val="B6BEC9"/>
                </a:solidFill>
                <a:latin typeface="Aptos"/>
              </a:defRPr>
            </a:pPr>
            <a:r>
              <a:t>Un amplificador de streaming genérico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92240" y="2606040"/>
            <a:ext cx="4709160" cy="196596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720840" y="2880360"/>
            <a:ext cx="420624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600" b="1">
                <a:solidFill>
                  <a:srgbClr val="C69C59"/>
                </a:solidFill>
                <a:latin typeface="Aptos"/>
              </a:rPr>
              <a:t>Véndalo como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03720" y="3337560"/>
            <a:ext cx="3657600" cy="822960"/>
          </a:xfrm>
          <a:prstGeom prst="rect">
            <a:avLst/>
          </a:prstGeom>
          <a:noFill/>
        </p:spPr>
        <p:txBody>
          <a:bodyPr wrap="square" lIns="45720" tIns="0" rIns="18288" bIns="0">
            <a:spAutoFit/>
          </a:bodyPr>
          <a:lstStyle/>
          <a:p>
            <a:pPr>
              <a:buChar char="•"/>
              <a:defRPr sz="1300">
                <a:solidFill>
                  <a:srgbClr val="F2F4F7"/>
                </a:solidFill>
                <a:latin typeface="Aptos"/>
              </a:defRPr>
            </a:pPr>
            <a:r>
              <a:t>Un amplificador de integración hospitality</a:t>
            </a:r>
          </a:p>
          <a:p>
            <a:pPr>
              <a:buChar char="•"/>
              <a:defRPr sz="1300">
                <a:solidFill>
                  <a:srgbClr val="F2F4F7"/>
                </a:solidFill>
                <a:latin typeface="Aptos"/>
              </a:defRPr>
            </a:pPr>
            <a:r>
              <a:t>Un bloque de audio por habitación</a:t>
            </a:r>
          </a:p>
          <a:p>
            <a:pPr>
              <a:buChar char="•"/>
              <a:defRPr sz="1300">
                <a:solidFill>
                  <a:srgbClr val="F2F4F7"/>
                </a:solidFill>
                <a:latin typeface="Aptos"/>
              </a:defRPr>
            </a:pPr>
            <a:r>
              <a:t>Una solución de proyecto para despliegues repetibles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103120" y="5212080"/>
            <a:ext cx="7955279" cy="658368"/>
          </a:xfrm>
          <a:prstGeom prst="round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2423160" y="5440680"/>
            <a:ext cx="7315200" cy="14630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200" b="1">
                <a:solidFill>
                  <a:srgbClr val="C69C59"/>
                </a:solidFill>
                <a:latin typeface="Aptos"/>
              </a:rPr>
              <a:t>Siguiente paso: validar la historia comercial con una demo técnica — multiroom, HTTP/status, DLNA y ejemplos de integración.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Algunas de nuestras referencias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Referencias seleccionadas en hospitality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POSICIONAMIENTO COMERCIAL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deck comercial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03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87156" y="3133564"/>
            <a:ext cx="2377440" cy="21031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30" b="1" dirty="0">
                <a:solidFill>
                  <a:srgbClr val="F2F4F7"/>
                </a:solidFill>
                <a:latin typeface="Aptos"/>
              </a:rPr>
              <a:t>W Macau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87156" y="3339823"/>
            <a:ext cx="237744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19" b="0" dirty="0">
                <a:solidFill>
                  <a:srgbClr val="C69C59"/>
                </a:solidFill>
                <a:latin typeface="Aptos"/>
              </a:rPr>
              <a:t>5 estrellas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10200" y="3143249"/>
            <a:ext cx="2377440" cy="21031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30" b="1" dirty="0">
                <a:solidFill>
                  <a:srgbClr val="F2F4F7"/>
                </a:solidFill>
                <a:latin typeface="Aptos"/>
              </a:rPr>
              <a:t>NUWA COD - Macau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10200" y="3380993"/>
            <a:ext cx="237744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19" b="0">
                <a:solidFill>
                  <a:srgbClr val="C69C59"/>
                </a:solidFill>
                <a:latin typeface="Aptos"/>
              </a:rPr>
              <a:t>5 estrellas</a:t>
            </a:r>
          </a:p>
        </p:txBody>
      </p:sp>
      <p:pic>
        <p:nvPicPr>
          <p:cNvPr id="19" name="Picture 18" descr="crop_image13_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3320" y="3888486"/>
            <a:ext cx="2377440" cy="150876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8049117" y="3133564"/>
            <a:ext cx="2377440" cy="21031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30" b="1" dirty="0">
                <a:solidFill>
                  <a:srgbClr val="F2F4F7"/>
                </a:solidFill>
                <a:latin typeface="Aptos"/>
              </a:rPr>
              <a:t>St. Regis Ciudad de México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49117" y="3380993"/>
            <a:ext cx="237744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19" b="0" dirty="0">
                <a:solidFill>
                  <a:srgbClr val="C69C59"/>
                </a:solidFill>
                <a:latin typeface="Aptos"/>
              </a:rPr>
              <a:t>5 estrellas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75876" y="5468112"/>
            <a:ext cx="2377440" cy="21031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30" b="1">
                <a:solidFill>
                  <a:srgbClr val="F2F4F7"/>
                </a:solidFill>
                <a:latin typeface="Aptos"/>
              </a:rPr>
              <a:t>The View of Rotterdam - Países Bajos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875876" y="5705856"/>
            <a:ext cx="237744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19" b="0">
                <a:solidFill>
                  <a:srgbClr val="C69C59"/>
                </a:solidFill>
                <a:latin typeface="Aptos"/>
              </a:rPr>
              <a:t>5 estrellas</a:t>
            </a:r>
          </a:p>
        </p:txBody>
      </p:sp>
      <p:pic>
        <p:nvPicPr>
          <p:cNvPr id="27" name="Picture 26" descr="crop_image12_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3829" y="1485899"/>
            <a:ext cx="2377440" cy="150876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7030555" y="5471217"/>
            <a:ext cx="2918153" cy="21031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30" b="1" dirty="0" err="1">
                <a:solidFill>
                  <a:srgbClr val="F2F4F7"/>
                </a:solidFill>
                <a:latin typeface="Aptos"/>
              </a:rPr>
              <a:t>Etéreo</a:t>
            </a:r>
            <a:r>
              <a:rPr sz="930" b="1" dirty="0">
                <a:solidFill>
                  <a:srgbClr val="F2F4F7"/>
                </a:solidFill>
                <a:latin typeface="Aptos"/>
              </a:rPr>
              <a:t> Riviera Maya by Auberge Resorts - Mexico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030556" y="5705856"/>
            <a:ext cx="237744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19" b="0">
                <a:solidFill>
                  <a:srgbClr val="C69C59"/>
                </a:solidFill>
                <a:latin typeface="Aptos"/>
              </a:rPr>
              <a:t>5 estrellas</a:t>
            </a:r>
          </a:p>
        </p:txBody>
      </p:sp>
      <p:pic>
        <p:nvPicPr>
          <p:cNvPr id="30" name="Picture 2" descr="W Macau - Studio City Reviews, Deals &amp; Photos 2026 - Expedia">
            <a:extLst>
              <a:ext uri="{FF2B5EF4-FFF2-40B4-BE49-F238E27FC236}">
                <a16:creationId xmlns:a16="http://schemas.microsoft.com/office/drawing/2014/main" id="{EA6AFEB4-F07C-5270-BA77-A03A14AFD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485899"/>
            <a:ext cx="2377440" cy="1547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2" descr="THE ST. REGIS MEXICO CITY (México/Ciudad de México): opiniones y  comentarios - hotel - Tripadvisor">
            <a:extLst>
              <a:ext uri="{FF2B5EF4-FFF2-40B4-BE49-F238E27FC236}">
                <a16:creationId xmlns:a16="http://schemas.microsoft.com/office/drawing/2014/main" id="{20AE5476-1AB6-B9A7-8FB0-E5ECE7A1DC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3058" y="1481369"/>
            <a:ext cx="2377440" cy="158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téreo Luxury Beach Resort in Riviera Maya, Mexico | Auberge Collection">
            <a:extLst>
              <a:ext uri="{FF2B5EF4-FFF2-40B4-BE49-F238E27FC236}">
                <a16:creationId xmlns:a16="http://schemas.microsoft.com/office/drawing/2014/main" id="{2D062009-4FF3-EEF8-2D3A-C10C97B74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556" y="3888485"/>
            <a:ext cx="2377439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Amplificador premium para hospitality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Una plataforma compacta por habitación para audio hospitality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POSICIONAMIENTO COMERCIAL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deck comercial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04</a:t>
            </a:r>
          </a:p>
        </p:txBody>
      </p:sp>
      <p:pic>
        <p:nvPicPr>
          <p:cNvPr id="11" name="Picture 10" descr="a_clean_product_studio_render_on_a_dark_black_back_1_batch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5720" y="1600200"/>
            <a:ext cx="4632960" cy="34747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611880" y="5052060"/>
            <a:ext cx="5120640" cy="4114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2400" b="1" dirty="0">
                <a:solidFill>
                  <a:srgbClr val="C69C59"/>
                </a:solidFill>
                <a:latin typeface="Aptos"/>
              </a:rPr>
              <a:t>Amplificador premium para hospitality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1 producto, 3 modos de instalación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Audio independiente · streamer / receptor · integrado o multi-zona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POSICIONAMIENTO COMERCIAL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deck comercial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05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1325880"/>
            <a:ext cx="3337560" cy="388620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960120" y="1627632"/>
            <a:ext cx="2880360" cy="4114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800" b="1">
                <a:solidFill>
                  <a:srgbClr val="C69C59"/>
                </a:solidFill>
                <a:latin typeface="Aptos"/>
              </a:rPr>
              <a:t>Audio independiente</a:t>
            </a:r>
          </a:p>
        </p:txBody>
      </p:sp>
      <p:pic>
        <p:nvPicPr>
          <p:cNvPr id="12" name="Picture 11" descr="image1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0240" y="2368674"/>
            <a:ext cx="914400" cy="61189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51560" y="3401568"/>
            <a:ext cx="2697480" cy="6858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200" b="0">
                <a:solidFill>
                  <a:srgbClr val="B6BEC9"/>
                </a:solidFill>
                <a:latin typeface="Aptos"/>
              </a:rPr>
              <a:t>Configuración para habitación o suite: audio de TV, streaming para huéspedes y altavoces pasivos.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26280" y="1325880"/>
            <a:ext cx="3337560" cy="388620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754880" y="1627632"/>
            <a:ext cx="2880360" cy="4114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800" b="1">
                <a:solidFill>
                  <a:srgbClr val="C69C59"/>
                </a:solidFill>
                <a:latin typeface="Aptos"/>
              </a:rPr>
              <a:t>Streamer / receptor</a:t>
            </a:r>
          </a:p>
        </p:txBody>
      </p:sp>
      <p:pic>
        <p:nvPicPr>
          <p:cNvPr id="16" name="Picture 15" descr="image1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2368674"/>
            <a:ext cx="914400" cy="611891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846320" y="3401568"/>
            <a:ext cx="2697480" cy="6858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200" b="0">
                <a:solidFill>
                  <a:srgbClr val="B6BEC9"/>
                </a:solidFill>
                <a:latin typeface="Aptos"/>
              </a:rPr>
              <a:t>Use Omega como amplificador de streaming o previo mediante salida RCA.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321040" y="1325880"/>
            <a:ext cx="3337560" cy="388620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549640" y="1627632"/>
            <a:ext cx="2880360" cy="4114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800" b="1">
                <a:solidFill>
                  <a:srgbClr val="C69C59"/>
                </a:solidFill>
                <a:latin typeface="Aptos"/>
              </a:rPr>
              <a:t>Integrado o multi-zona</a:t>
            </a:r>
          </a:p>
        </p:txBody>
      </p:sp>
      <p:pic>
        <p:nvPicPr>
          <p:cNvPr id="20" name="Picture 19" descr="image19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9760" y="2368674"/>
            <a:ext cx="914400" cy="61189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8641080" y="3401568"/>
            <a:ext cx="2697480" cy="6858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200" b="0">
                <a:solidFill>
                  <a:srgbClr val="B6BEC9"/>
                </a:solidFill>
                <a:latin typeface="Aptos"/>
              </a:rPr>
              <a:t>Controlado desde AV, IPTV, GRMS o agrupado por habitaciones y zonas.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429000" y="5623560"/>
            <a:ext cx="5303520" cy="32918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2400" b="1" dirty="0">
                <a:solidFill>
                  <a:srgbClr val="F2F4F7"/>
                </a:solidFill>
                <a:latin typeface="Aptos"/>
              </a:rPr>
              <a:t>1 producto, 3 modos de instalación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Omega en una frase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Deck comercial Omega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POSICIONAMIENTO COMERCIAL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deck comercial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06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1280160"/>
            <a:ext cx="10744200" cy="132588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051560" y="1554480"/>
            <a:ext cx="10058400" cy="7315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 fontScale="85000" lnSpcReduction="20000"/>
          </a:bodyPr>
          <a:lstStyle/>
          <a:p>
            <a:pPr algn="ctr"/>
            <a:r>
              <a:rPr sz="2000" b="1">
                <a:solidFill>
                  <a:srgbClr val="F2F4F7"/>
                </a:solidFill>
                <a:latin typeface="Aptos"/>
              </a:rPr>
              <a:t>Omega es un bloque compacto de audio hospitality que combina audio de TV, música para huéspedes, streaming en red, amplificación y control de terceros en un producto orientado a proyectos.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005840" y="3291840"/>
            <a:ext cx="1874519" cy="749808"/>
          </a:xfrm>
          <a:prstGeom prst="round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097280" y="3547872"/>
            <a:ext cx="169164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950" b="1">
                <a:solidFill>
                  <a:srgbClr val="C69C59"/>
                </a:solidFill>
                <a:latin typeface="Aptos"/>
              </a:rPr>
              <a:t>HABITACIONES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182112" y="3291840"/>
            <a:ext cx="1874519" cy="749808"/>
          </a:xfrm>
          <a:prstGeom prst="round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3273552" y="3547872"/>
            <a:ext cx="169164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950" b="1">
                <a:solidFill>
                  <a:srgbClr val="C69C59"/>
                </a:solidFill>
                <a:latin typeface="Aptos"/>
              </a:rPr>
              <a:t>SUITES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358383" y="3291840"/>
            <a:ext cx="1874519" cy="749808"/>
          </a:xfrm>
          <a:prstGeom prst="round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5449823" y="3547872"/>
            <a:ext cx="169164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950" b="1">
                <a:solidFill>
                  <a:srgbClr val="C69C59"/>
                </a:solidFill>
                <a:latin typeface="Aptos"/>
              </a:rPr>
              <a:t>ÁREAS PÚBLICAS PEQUEÑAS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534656" y="3291840"/>
            <a:ext cx="1874519" cy="749808"/>
          </a:xfrm>
          <a:prstGeom prst="round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7626096" y="3547872"/>
            <a:ext cx="169164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950" b="1">
                <a:solidFill>
                  <a:srgbClr val="C69C59"/>
                </a:solidFill>
                <a:latin typeface="Aptos"/>
              </a:rPr>
              <a:t>INTEGRACIÓN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710928" y="3291840"/>
            <a:ext cx="1874519" cy="749808"/>
          </a:xfrm>
          <a:prstGeom prst="round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9802367" y="3547872"/>
            <a:ext cx="169164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950" b="1">
                <a:solidFill>
                  <a:srgbClr val="C69C59"/>
                </a:solidFill>
                <a:latin typeface="Aptos"/>
              </a:rPr>
              <a:t>ROLL-OUTS</a:t>
            </a:r>
          </a:p>
        </p:txBody>
      </p:sp>
      <p:pic>
        <p:nvPicPr>
          <p:cNvPr id="22" name="Picture 21" descr="a_clean_product_studio_render_on_a_dark_black_back_1_batch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6320" y="4384548"/>
            <a:ext cx="2377440" cy="17830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Amplificador premium para hospitality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Áreas de aplicación principales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POSICIONAMIENTO COMERCIAL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deck comercial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07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1280160"/>
            <a:ext cx="3337560" cy="434340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crop_image20_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1444752"/>
            <a:ext cx="3063240" cy="242316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60120" y="4160520"/>
            <a:ext cx="2880360" cy="29260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600" b="1">
                <a:solidFill>
                  <a:srgbClr val="C69C59"/>
                </a:solidFill>
                <a:latin typeface="Aptos"/>
              </a:rPr>
              <a:t>Habitaciones y suites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26280" y="1280160"/>
            <a:ext cx="3337560" cy="434340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crop_image21_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3440" y="1444752"/>
            <a:ext cx="3063240" cy="242316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54880" y="4160520"/>
            <a:ext cx="2880360" cy="29260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600" b="1">
                <a:solidFill>
                  <a:srgbClr val="C69C59"/>
                </a:solidFill>
                <a:latin typeface="Aptos"/>
              </a:rPr>
              <a:t>Áreas públicas pequeñas y medianas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321040" y="1280160"/>
            <a:ext cx="3337560" cy="434340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 descr="crop_image16_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8200" y="1444752"/>
            <a:ext cx="3063240" cy="242316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549640" y="4160520"/>
            <a:ext cx="2880360" cy="29260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600" b="1">
                <a:solidFill>
                  <a:srgbClr val="C69C59"/>
                </a:solidFill>
                <a:latin typeface="Aptos"/>
              </a:rPr>
              <a:t>Residencial y alquileres de lujo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Aplicaciones principales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Lenguaje de casos de uso para ventas del distribuidor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POSICIONAMIENTO COMERCIAL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deck comercial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08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1234440"/>
            <a:ext cx="3337560" cy="173736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86968" y="1435608"/>
            <a:ext cx="2926080" cy="23774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Habitaciones de hotel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6968" y="1764792"/>
            <a:ext cx="2926080" cy="9144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Mejor sonido de TV, Bluetooth para huéspedes, streaming, control de volumen e instalación oculta.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434840" y="1234440"/>
            <a:ext cx="3337560" cy="173736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636007" y="1435608"/>
            <a:ext cx="2926080" cy="23774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Suites y villas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36007" y="1764792"/>
            <a:ext cx="2926080" cy="9144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Experiencia de audio más premium, con sub-out y line-out para configuraciones de altavoces más amplias. App multiroom de usuario final disponible a finales de julio.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183879" y="1234440"/>
            <a:ext cx="3337560" cy="173736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385048" y="1435608"/>
            <a:ext cx="2926080" cy="23774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Apartamentos con servicios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85048" y="1764792"/>
            <a:ext cx="2926080" cy="9144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Música para huéspedes + audio de TV con configuración profesional y despliegue repetible. App multiroom de usuario final disponible a finales de julio.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85800" y="3474720"/>
            <a:ext cx="3337560" cy="173736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86968" y="3675888"/>
            <a:ext cx="2926080" cy="23774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Salas de reuniones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6968" y="4005072"/>
            <a:ext cx="2926080" cy="9144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Amplificador compacto para audio de pantalla, audio de portátil (DAC), Bluetooth y control sencillo. Se pueden enlazar varios Omega.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434840" y="3474720"/>
            <a:ext cx="3337560" cy="173736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4636007" y="3675888"/>
            <a:ext cx="2926080" cy="23774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Áreas públicas pequeñas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36007" y="4005072"/>
            <a:ext cx="2926080" cy="9144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Lounges, gimnasios, wellness, retail, showrooms y pequeñas zonas F&amp;B donde no se necesita un gran rack.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183879" y="3474720"/>
            <a:ext cx="3337560" cy="173736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8385048" y="3675888"/>
            <a:ext cx="2926080" cy="23774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Streamer / previo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85048" y="4005072"/>
            <a:ext cx="2926080" cy="9144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Use line-out para añadir Spotify Connect, AirPlay, DLNA y Bluetooth a sistemas de amplificación mayores.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epler_case_study_b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FB73A63F-2002-CE39-0991-8BFAFDB4F92F}"/>
              </a:ext>
            </a:extLst>
          </p:cNvPr>
          <p:cNvSpPr/>
          <p:nvPr/>
        </p:nvSpPr>
        <p:spPr>
          <a:xfrm>
            <a:off x="367739" y="827532"/>
            <a:ext cx="5848201" cy="5550408"/>
          </a:xfrm>
          <a:prstGeom prst="rect">
            <a:avLst/>
          </a:prstGeom>
          <a:solidFill>
            <a:srgbClr val="A5A5A5">
              <a:alpha val="2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Image 1" descr="/mnt/data/dampf-logo-white-180x80-transpare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624" y="347472"/>
            <a:ext cx="1078992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02920" y="960120"/>
            <a:ext cx="5212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2F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Caso destacado</a:t>
            </a:r>
            <a:endParaRPr lang="en-US" sz="2800" dirty="0"/>
          </a:p>
        </p:txBody>
      </p:sp>
      <p:sp>
        <p:nvSpPr>
          <p:cNvPr id="5" name="Text 1"/>
          <p:cNvSpPr/>
          <p:nvPr/>
        </p:nvSpPr>
        <p:spPr>
          <a:xfrm>
            <a:off x="502920" y="1536192"/>
            <a:ext cx="4663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C69C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Kepler Airport Pods</a:t>
            </a:r>
            <a:endParaRPr lang="en-US" sz="1700" dirty="0"/>
          </a:p>
        </p:txBody>
      </p:sp>
      <p:sp>
        <p:nvSpPr>
          <p:cNvPr id="6" name="Text 2"/>
          <p:cNvSpPr/>
          <p:nvPr/>
        </p:nvSpPr>
        <p:spPr>
          <a:xfrm>
            <a:off x="502920" y="1920240"/>
            <a:ext cx="4983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4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Omega como endpoint de audio controlado por app dentro de la experiencia del pod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7" name="Shape 3"/>
          <p:cNvSpPr/>
          <p:nvPr/>
        </p:nvSpPr>
        <p:spPr>
          <a:xfrm>
            <a:off x="502920" y="2313432"/>
            <a:ext cx="1097280" cy="0"/>
          </a:xfrm>
          <a:prstGeom prst="line">
            <a:avLst/>
          </a:prstGeom>
          <a:noFill/>
          <a:ln w="27940">
            <a:solidFill>
              <a:srgbClr val="C69C59"/>
            </a:solidFill>
            <a:prstDash val="solid"/>
            <a:headEnd type="none"/>
            <a:tailEnd type="none"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4"/>
          <p:cNvSpPr/>
          <p:nvPr/>
        </p:nvSpPr>
        <p:spPr>
          <a:xfrm>
            <a:off x="502920" y="2542032"/>
            <a:ext cx="15544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40" b="1" dirty="0">
                <a:solidFill>
                  <a:srgbClr val="C69C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Escenario</a:t>
            </a:r>
            <a:endParaRPr lang="en-US" sz="1240" dirty="0"/>
          </a:p>
        </p:txBody>
      </p:sp>
      <p:sp>
        <p:nvSpPr>
          <p:cNvPr id="9" name="Text 5"/>
          <p:cNvSpPr/>
          <p:nvPr/>
        </p:nvSpPr>
        <p:spPr>
          <a:xfrm>
            <a:off x="502920" y="2852928"/>
            <a:ext cx="49834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F2F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Kepler integró Omega directamente en su propia app para sleeping pods. Cuando un huésped entra en el pod, la app puede activar música de bienvenida / ambiente a través de Omega.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502920" y="3767328"/>
            <a:ext cx="5577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120" b="1" dirty="0">
                <a:solidFill>
                  <a:srgbClr val="F0D1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huésped entra al pod   →   música de bienvenida   →   control desde la app   →   música personal por Bluetooth</a:t>
            </a:r>
            <a:endParaRPr lang="en-US" sz="1120" dirty="0"/>
          </a:p>
        </p:txBody>
      </p:sp>
      <p:sp>
        <p:nvSpPr>
          <p:cNvPr id="11" name="Text 7"/>
          <p:cNvSpPr/>
          <p:nvPr/>
        </p:nvSpPr>
        <p:spPr>
          <a:xfrm>
            <a:off x="502920" y="4334256"/>
            <a:ext cx="53492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b="1" dirty="0">
                <a:solidFill>
                  <a:srgbClr val="F2F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 del huésped: </a:t>
            </a:r>
            <a:r>
              <a:rPr lang="en-US" sz="1120" dirty="0">
                <a:solidFill>
                  <a:srgbClr val="B6BE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apagar la música ambiente en la app de Kepler o cambiar a Bluetooth y reproducir su propia música.</a:t>
            </a:r>
            <a:endParaRPr lang="en-US" sz="1120" dirty="0"/>
          </a:p>
        </p:txBody>
      </p:sp>
      <p:sp>
        <p:nvSpPr>
          <p:cNvPr id="12" name="Text 8"/>
          <p:cNvSpPr/>
          <p:nvPr/>
        </p:nvSpPr>
        <p:spPr>
          <a:xfrm>
            <a:off x="502920" y="4800600"/>
            <a:ext cx="5349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b="1" dirty="0">
                <a:solidFill>
                  <a:srgbClr val="F2F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Método de integración: </a:t>
            </a:r>
            <a:r>
              <a:rPr lang="en-US" sz="1120" dirty="0">
                <a:solidFill>
                  <a:srgbClr val="B6BE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Kepler controla Omega con comandos HTTP, de modo que el comportamiento de audio sigue la lógica de gestión del pod.</a:t>
            </a:r>
            <a:endParaRPr lang="en-US" sz="1120" dirty="0"/>
          </a:p>
        </p:txBody>
      </p:sp>
      <p:sp>
        <p:nvSpPr>
          <p:cNvPr id="13" name="Text 9"/>
          <p:cNvSpPr/>
          <p:nvPr/>
        </p:nvSpPr>
        <p:spPr>
          <a:xfrm>
            <a:off x="502920" y="5303520"/>
            <a:ext cx="5349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b="1" dirty="0">
                <a:solidFill>
                  <a:srgbClr val="F2F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Lógica de roll-out: </a:t>
            </a:r>
            <a:r>
              <a:rPr lang="en-US" sz="1120" dirty="0">
                <a:solidFill>
                  <a:srgbClr val="B6BE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mismo enfoque puede repetirse en pods, villas, habitaciones de hotel y formatos hospitality compactos.</a:t>
            </a:r>
            <a:endParaRPr lang="en-US" sz="1120" dirty="0"/>
          </a:p>
        </p:txBody>
      </p:sp>
      <p:sp>
        <p:nvSpPr>
          <p:cNvPr id="14" name="Text 10"/>
          <p:cNvSpPr/>
          <p:nvPr/>
        </p:nvSpPr>
        <p:spPr>
          <a:xfrm>
            <a:off x="502920" y="6016752"/>
            <a:ext cx="6126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06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Despliegue actual: aeropuerto de Malasia  ·  aeropuerto de Estambul  ·  se esperan más ubicaciones</a:t>
            </a:r>
            <a:endParaRPr lang="en-US" sz="1060" dirty="0"/>
          </a:p>
        </p:txBody>
      </p:sp>
      <p:sp>
        <p:nvSpPr>
          <p:cNvPr id="15" name="Text 11"/>
          <p:cNvSpPr/>
          <p:nvPr/>
        </p:nvSpPr>
        <p:spPr>
          <a:xfrm>
            <a:off x="8141069" y="5603601"/>
            <a:ext cx="3611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60" b="1" dirty="0">
                <a:solidFill>
                  <a:srgbClr val="C69C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Conclusión comercial</a:t>
            </a:r>
            <a:endParaRPr lang="en-US" sz="1160" dirty="0"/>
          </a:p>
        </p:txBody>
      </p:sp>
      <p:sp>
        <p:nvSpPr>
          <p:cNvPr id="16" name="Text 12"/>
          <p:cNvSpPr/>
          <p:nvPr/>
        </p:nvSpPr>
        <p:spPr>
          <a:xfrm>
            <a:off x="8141069" y="5870645"/>
            <a:ext cx="37947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420" b="1" dirty="0">
                <a:solidFill>
                  <a:srgbClr val="F2F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Omega pasa a formar parte del recorrido del huésped, no es solo un amplificador.</a:t>
            </a:r>
            <a:endParaRPr lang="en-US" sz="1420" dirty="0"/>
          </a:p>
        </p:txBody>
      </p:sp>
      <p:pic>
        <p:nvPicPr>
          <p:cNvPr id="18" name="Picture 17" descr="1e54a9e0-334c-5592-a505-b70ff596d241.png">
            <a:extLst>
              <a:ext uri="{FF2B5EF4-FFF2-40B4-BE49-F238E27FC236}">
                <a16:creationId xmlns:a16="http://schemas.microsoft.com/office/drawing/2014/main" id="{D2D2AAFC-6525-407C-25F5-1DEC7BEB9E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47985" y="141732"/>
            <a:ext cx="1413994" cy="685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2496</Words>
  <Application>Microsoft Office PowerPoint</Application>
  <PresentationFormat>Widescreen</PresentationFormat>
  <Paragraphs>363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Windows</dc:creator>
  <cp:keywords/>
  <dc:description>generated using python-pptx</dc:description>
  <cp:lastModifiedBy>RR Broek</cp:lastModifiedBy>
  <cp:revision>4</cp:revision>
  <dcterms:created xsi:type="dcterms:W3CDTF">2013-01-27T09:14:16Z</dcterms:created>
  <dcterms:modified xsi:type="dcterms:W3CDTF">2026-07-16T13:51:27Z</dcterms:modified>
  <cp:category/>
</cp:coreProperties>
</file>